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57" r:id="rId5"/>
    <p:sldId id="258" r:id="rId6"/>
    <p:sldId id="259" r:id="rId7"/>
    <p:sldId id="263" r:id="rId8"/>
    <p:sldId id="262" r:id="rId9"/>
    <p:sldId id="265" r:id="rId10"/>
    <p:sldId id="266" r:id="rId11"/>
    <p:sldId id="284" r:id="rId12"/>
    <p:sldId id="285" r:id="rId13"/>
    <p:sldId id="286" r:id="rId14"/>
    <p:sldId id="292" r:id="rId15"/>
    <p:sldId id="287" r:id="rId16"/>
    <p:sldId id="288" r:id="rId17"/>
    <p:sldId id="28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90" r:id="rId34"/>
    <p:sldId id="291" r:id="rId35"/>
    <p:sldId id="293" r:id="rId36"/>
    <p:sldId id="282" r:id="rId37"/>
    <p:sldId id="264" r:id="rId3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CB73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>
      <p:cViewPr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6B2B6-29F8-4821-A2A1-AF60357D7E0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34A1-5982-4373-8883-699C02790BB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63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4A1-5982-4373-8883-699C02790BBF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790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C34A1-5982-4373-8883-699C02790BBF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208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465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75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17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463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4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295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200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144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104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82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270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CA5E-B107-4305-97A0-5CE7B7C6C3BC}" type="datetimeFigureOut">
              <a:rPr lang="ca-ES" smtClean="0"/>
              <a:t>13/10/2016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D9F3-1C97-4F36-87FC-DC3DC89315C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133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jhp.org/content/73/19_Supplement_5#PrintContentContinuingEducation" TargetMode="External"/><Relationship Id="rId3" Type="http://schemas.openxmlformats.org/officeDocument/2006/relationships/hyperlink" Target="http://www.ajhp.org/content/73/19_Supplement_5#PrintContentInsulinPensDevices" TargetMode="External"/><Relationship Id="rId7" Type="http://schemas.openxmlformats.org/officeDocument/2006/relationships/hyperlink" Target="http://www.ajhp.org/content/73/19_Supplement_5#PrintContentBuildingonaSafetyCulture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jhp.org/content/73/19_Supplement_5#PrintContentInsulinPenSafety" TargetMode="External"/><Relationship Id="rId5" Type="http://schemas.openxmlformats.org/officeDocument/2006/relationships/hyperlink" Target="http://www.ajhp.org/content/73/19_Supplement_5#PrintContentMentoredQuality-ImprovementProgram" TargetMode="External"/><Relationship Id="rId4" Type="http://schemas.openxmlformats.org/officeDocument/2006/relationships/hyperlink" Target="http://www.ajhp.org/content/73/19_Supplement_5#PrintContentRecommendation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org/viewarticle/55648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bing.com/images/search?q=antiguo+a%c3%b1os&amp;view=detailv2&amp;&amp;id=7F72F33C5BC5F7EAEDA704DB63E92F7E2BBE30C5&amp;selectedIndex=22&amp;ccid=k4WW60Or&amp;simid=608019614825843607&amp;thid=OIP.M938596eb43ab7de51982856db9028921o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8280920" cy="24036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a-ES" b="1" dirty="0" smtClean="0"/>
              <a:t>PREVENCIÓN DE ERRORES DE MEDICACIÓN :</a:t>
            </a:r>
            <a:br>
              <a:rPr lang="ca-ES" b="1" dirty="0" smtClean="0"/>
            </a:br>
            <a:endParaRPr lang="ca-E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005064"/>
            <a:ext cx="3181536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csp.cat/images/logo%20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58163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0962" y="6639163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err="1" smtClean="0">
                <a:latin typeface="Comic Sans MS" panose="030F0702030302020204" pitchFamily="66" charset="0"/>
              </a:rPr>
              <a:t>Reunión</a:t>
            </a:r>
            <a:r>
              <a:rPr lang="ca-ES" sz="1000" b="1" dirty="0" smtClean="0">
                <a:latin typeface="Comic Sans MS" panose="030F0702030302020204" pitchFamily="66" charset="0"/>
              </a:rPr>
              <a:t> ACSP 13/10/2016</a:t>
            </a:r>
            <a:endParaRPr lang="ca-ES" sz="10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3" y="6027702"/>
            <a:ext cx="1376508" cy="45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389862" y="6485274"/>
            <a:ext cx="171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="1" dirty="0" smtClean="0">
                <a:latin typeface="Comic Sans MS" panose="030F0702030302020204" pitchFamily="66" charset="0"/>
              </a:rPr>
              <a:t>Ana </a:t>
            </a:r>
            <a:r>
              <a:rPr lang="ca-ES" sz="1000" b="1" dirty="0" err="1" smtClean="0">
                <a:latin typeface="Comic Sans MS" panose="030F0702030302020204" pitchFamily="66" charset="0"/>
              </a:rPr>
              <a:t>Ayestarán</a:t>
            </a:r>
            <a:r>
              <a:rPr lang="ca-ES" sz="1000" b="1" dirty="0" smtClean="0">
                <a:latin typeface="Comic Sans MS" panose="030F0702030302020204" pitchFamily="66" charset="0"/>
              </a:rPr>
              <a:t> </a:t>
            </a:r>
            <a:r>
              <a:rPr lang="ca-ES" sz="1000" b="1" dirty="0" err="1" smtClean="0">
                <a:latin typeface="Comic Sans MS" panose="030F0702030302020204" pitchFamily="66" charset="0"/>
              </a:rPr>
              <a:t>Altuna</a:t>
            </a:r>
            <a:endParaRPr lang="ca-ES" sz="1000" b="1" dirty="0" smtClean="0">
              <a:latin typeface="Comic Sans MS" panose="030F0702030302020204" pitchFamily="66" charset="0"/>
            </a:endParaRPr>
          </a:p>
          <a:p>
            <a:r>
              <a:rPr lang="ca-ES" sz="1000" b="1" dirty="0" smtClean="0">
                <a:latin typeface="Comic Sans MS" panose="030F0702030302020204" pitchFamily="66" charset="0"/>
              </a:rPr>
              <a:t>Servicio de </a:t>
            </a:r>
            <a:r>
              <a:rPr lang="ca-ES" sz="1000" b="1" dirty="0" err="1" smtClean="0">
                <a:latin typeface="Comic Sans MS" panose="030F0702030302020204" pitchFamily="66" charset="0"/>
              </a:rPr>
              <a:t>Farmacia</a:t>
            </a:r>
            <a:endParaRPr lang="ca-ES" sz="10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20138" y="2659559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400" b="1" dirty="0">
                <a:solidFill>
                  <a:srgbClr val="FF0000"/>
                </a:solidFill>
              </a:rPr>
              <a:t>INSULINA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094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620688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sz="2200" b="1" dirty="0" smtClean="0"/>
              <a:t>ÓRDENES </a:t>
            </a:r>
            <a:r>
              <a:rPr lang="ca-ES" sz="2200" b="1" dirty="0" smtClean="0">
                <a:solidFill>
                  <a:srgbClr val="FF0000"/>
                </a:solidFill>
              </a:rPr>
              <a:t>MANUALES </a:t>
            </a:r>
            <a:r>
              <a:rPr lang="ca-ES" sz="2200" b="1" dirty="0" smtClean="0"/>
              <a:t>CON </a:t>
            </a:r>
            <a:r>
              <a:rPr lang="ca-ES" sz="2200" b="1" dirty="0" smtClean="0">
                <a:solidFill>
                  <a:srgbClr val="FF0000"/>
                </a:solidFill>
              </a:rPr>
              <a:t>LETRA ILEGIBLE </a:t>
            </a:r>
            <a:r>
              <a:rPr lang="ca-ES" sz="2200" b="1" dirty="0" smtClean="0"/>
              <a:t>Y </a:t>
            </a:r>
            <a:r>
              <a:rPr lang="ca-ES" sz="2200" b="1" dirty="0" smtClean="0">
                <a:solidFill>
                  <a:srgbClr val="FF0000"/>
                </a:solidFill>
              </a:rPr>
              <a:t>POCO CLARA</a:t>
            </a:r>
            <a:r>
              <a:rPr lang="ca-ES" sz="2200" b="1" dirty="0" smtClean="0"/>
              <a:t>.</a:t>
            </a:r>
          </a:p>
          <a:p>
            <a:pPr marL="342900" indent="-342900">
              <a:buAutoNum type="arabicPeriod"/>
            </a:pPr>
            <a:endParaRPr lang="ca-ES" sz="2200" b="1" dirty="0" smtClean="0"/>
          </a:p>
          <a:p>
            <a:endParaRPr lang="ca-ES" sz="2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05168"/>
            <a:ext cx="4573098" cy="19745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2 Flecha derecha"/>
          <p:cNvSpPr/>
          <p:nvPr/>
        </p:nvSpPr>
        <p:spPr>
          <a:xfrm rot="8055581">
            <a:off x="2505061" y="4264342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Flecha derecha"/>
          <p:cNvSpPr/>
          <p:nvPr/>
        </p:nvSpPr>
        <p:spPr>
          <a:xfrm rot="2660297">
            <a:off x="4152113" y="4233692"/>
            <a:ext cx="1398097" cy="243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467544" y="5147900"/>
            <a:ext cx="309634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u="sng" dirty="0" err="1" smtClean="0">
                <a:solidFill>
                  <a:srgbClr val="FF0000"/>
                </a:solidFill>
              </a:rPr>
              <a:t>Prescripción</a:t>
            </a:r>
            <a:r>
              <a:rPr lang="ca-ES" u="sng" dirty="0" smtClean="0">
                <a:solidFill>
                  <a:srgbClr val="FF0000"/>
                </a:solidFill>
              </a:rPr>
              <a:t> </a:t>
            </a:r>
            <a:r>
              <a:rPr lang="ca-ES" u="sng" dirty="0" err="1" smtClean="0">
                <a:solidFill>
                  <a:srgbClr val="FF0000"/>
                </a:solidFill>
              </a:rPr>
              <a:t>informatizada</a:t>
            </a:r>
            <a:endParaRPr lang="ca-ES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Pauta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Intervalo</a:t>
            </a:r>
            <a:r>
              <a:rPr lang="ca-ES" dirty="0" smtClean="0"/>
              <a:t> de </a:t>
            </a:r>
            <a:r>
              <a:rPr lang="ca-ES" dirty="0" err="1" smtClean="0"/>
              <a:t>administración</a:t>
            </a: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err="1" smtClean="0"/>
              <a:t>Horario</a:t>
            </a:r>
            <a:r>
              <a:rPr lang="ca-ES" dirty="0" smtClean="0"/>
              <a:t> en </a:t>
            </a:r>
            <a:r>
              <a:rPr lang="ca-ES" dirty="0" err="1" smtClean="0"/>
              <a:t>relación</a:t>
            </a:r>
            <a:r>
              <a:rPr lang="ca-ES" dirty="0" smtClean="0"/>
              <a:t> </a:t>
            </a:r>
            <a:r>
              <a:rPr lang="ca-ES" dirty="0" err="1" smtClean="0"/>
              <a:t>comidas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633361" y="5147900"/>
            <a:ext cx="34670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u="sng" dirty="0" err="1" smtClean="0">
                <a:solidFill>
                  <a:srgbClr val="FF0000"/>
                </a:solidFill>
              </a:rPr>
              <a:t>Protocolos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insulina </a:t>
            </a:r>
            <a:r>
              <a:rPr lang="ca-ES" dirty="0" err="1" smtClean="0"/>
              <a:t>normalizados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9" y="116632"/>
            <a:ext cx="8916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403648" y="836712"/>
            <a:ext cx="1440160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1907704" y="1772816"/>
            <a:ext cx="201622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5364088" y="1007418"/>
            <a:ext cx="2016224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539552" y="5301208"/>
            <a:ext cx="22322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40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>
            <a:off x="4139952" y="2924944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4139952" y="3717032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5436096" y="1042864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1403648" y="799159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09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1296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>
            <a:off x="755576" y="1412776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6948264" y="764704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6" name="5 Conector recto"/>
          <p:cNvCxnSpPr/>
          <p:nvPr/>
        </p:nvCxnSpPr>
        <p:spPr>
          <a:xfrm>
            <a:off x="1907704" y="1844824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08504" cy="67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860032" y="1124744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1763688" y="1628800"/>
            <a:ext cx="1800200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1403648" y="908720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Flecha derecha"/>
          <p:cNvSpPr/>
          <p:nvPr/>
        </p:nvSpPr>
        <p:spPr>
          <a:xfrm>
            <a:off x="2483768" y="2780928"/>
            <a:ext cx="2160240" cy="6138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83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derecha"/>
          <p:cNvSpPr/>
          <p:nvPr/>
        </p:nvSpPr>
        <p:spPr>
          <a:xfrm>
            <a:off x="323528" y="3356992"/>
            <a:ext cx="1008112" cy="4097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5436096" y="1052736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Rectángulo"/>
          <p:cNvSpPr/>
          <p:nvPr/>
        </p:nvSpPr>
        <p:spPr>
          <a:xfrm>
            <a:off x="1403648" y="836712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9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436096" y="1052736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Rectángulo"/>
          <p:cNvSpPr/>
          <p:nvPr/>
        </p:nvSpPr>
        <p:spPr>
          <a:xfrm>
            <a:off x="1403648" y="836712"/>
            <a:ext cx="165618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6" name="5 Conector recto"/>
          <p:cNvCxnSpPr/>
          <p:nvPr/>
        </p:nvCxnSpPr>
        <p:spPr>
          <a:xfrm>
            <a:off x="755576" y="1772816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27026" y="2420888"/>
            <a:ext cx="26928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Flecha derecha"/>
          <p:cNvSpPr/>
          <p:nvPr/>
        </p:nvSpPr>
        <p:spPr>
          <a:xfrm>
            <a:off x="251520" y="2852936"/>
            <a:ext cx="9361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10 Flecha derecha"/>
          <p:cNvSpPr/>
          <p:nvPr/>
        </p:nvSpPr>
        <p:spPr>
          <a:xfrm>
            <a:off x="251520" y="3717032"/>
            <a:ext cx="9361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Flecha derecha"/>
          <p:cNvSpPr/>
          <p:nvPr/>
        </p:nvSpPr>
        <p:spPr>
          <a:xfrm>
            <a:off x="287524" y="4653136"/>
            <a:ext cx="9361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4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 rot="2242262">
            <a:off x="1619672" y="5013176"/>
            <a:ext cx="165618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59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37238"/>
            <a:ext cx="8604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b="1" dirty="0" smtClean="0"/>
              <a:t>2. ÓRDENES </a:t>
            </a:r>
            <a:r>
              <a:rPr lang="ca-ES" sz="2100" b="1" dirty="0" smtClean="0">
                <a:solidFill>
                  <a:srgbClr val="FF0000"/>
                </a:solidFill>
              </a:rPr>
              <a:t>VERBALES </a:t>
            </a:r>
            <a:r>
              <a:rPr lang="ca-ES" sz="2100" b="1" dirty="0" smtClean="0"/>
              <a:t>INCLUIDAS LAS REALIZADAS POR VÍA TELEFÓNICA</a:t>
            </a:r>
            <a:endParaRPr lang="ca-ES" sz="2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509440" cy="167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4211960" y="1268760"/>
            <a:ext cx="792088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1" y="457579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curvada hacia la derecha"/>
          <p:cNvSpPr/>
          <p:nvPr/>
        </p:nvSpPr>
        <p:spPr>
          <a:xfrm>
            <a:off x="899592" y="2564904"/>
            <a:ext cx="1584176" cy="244827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7" y="4391129"/>
            <a:ext cx="489654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200" dirty="0" smtClean="0"/>
              <a:t>Confirmar con el prescriptor y </a:t>
            </a:r>
            <a:r>
              <a:rPr lang="ca-ES" sz="2200" dirty="0" err="1" smtClean="0"/>
              <a:t>transcribir</a:t>
            </a:r>
            <a:r>
              <a:rPr lang="ca-ES" sz="2200" dirty="0" smtClean="0"/>
              <a:t> </a:t>
            </a:r>
            <a:r>
              <a:rPr lang="ca-ES" sz="2200" dirty="0" err="1" smtClean="0"/>
              <a:t>después</a:t>
            </a:r>
            <a:r>
              <a:rPr lang="ca-ES" sz="2200" dirty="0" smtClean="0"/>
              <a:t>.</a:t>
            </a:r>
            <a:endParaRPr lang="ca-ES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53" y="5370562"/>
            <a:ext cx="632163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2843808" y="5733256"/>
            <a:ext cx="6048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837681" y="6237312"/>
            <a:ext cx="6048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699792" y="6718126"/>
            <a:ext cx="51845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91"/>
            <a:ext cx="89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 smtClean="0"/>
              <a:t>3. ABREVIATURAS </a:t>
            </a:r>
            <a:r>
              <a:rPr lang="ca-ES" sz="2200" b="1" dirty="0" smtClean="0">
                <a:solidFill>
                  <a:srgbClr val="FF0000"/>
                </a:solidFill>
              </a:rPr>
              <a:t>NO ESTANDARIZADAS</a:t>
            </a:r>
            <a:endParaRPr lang="ca-ES" sz="2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91"/>
            <a:ext cx="89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19675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/>
              <a:t>G</a:t>
            </a:r>
            <a:r>
              <a:rPr lang="es-ES" sz="2200" dirty="0" smtClean="0"/>
              <a:t>uías </a:t>
            </a:r>
            <a:r>
              <a:rPr lang="es-ES" sz="2200" dirty="0"/>
              <a:t>que incluyen un listado de abreviaturas </a:t>
            </a:r>
            <a:r>
              <a:rPr lang="es-ES" sz="2200" b="1" dirty="0" smtClean="0">
                <a:solidFill>
                  <a:srgbClr val="FF0000"/>
                </a:solidFill>
              </a:rPr>
              <a:t>ACEPTADAS y COMUNES </a:t>
            </a:r>
            <a:r>
              <a:rPr lang="es-ES" sz="2200" dirty="0" smtClean="0"/>
              <a:t>en </a:t>
            </a:r>
            <a:r>
              <a:rPr lang="es-ES" sz="2200" dirty="0"/>
              <a:t>la práctica </a:t>
            </a:r>
            <a:r>
              <a:rPr lang="es-ES" sz="2200" dirty="0" smtClean="0"/>
              <a:t>médica.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Listado </a:t>
            </a:r>
            <a:r>
              <a:rPr lang="es-ES" sz="2200" dirty="0"/>
              <a:t>con las abreviaturas y términos que inducen a error y que, por </a:t>
            </a:r>
            <a:r>
              <a:rPr lang="es-ES" sz="2200" dirty="0" smtClean="0"/>
              <a:t>tanto, </a:t>
            </a:r>
            <a:r>
              <a:rPr lang="es-ES" sz="2200" b="1" dirty="0" smtClean="0">
                <a:solidFill>
                  <a:srgbClr val="FF0000"/>
                </a:solidFill>
              </a:rPr>
              <a:t>DEBEN SER EVITADOS</a:t>
            </a:r>
            <a:r>
              <a:rPr lang="es-ES" sz="2200" b="1" dirty="0" smtClean="0"/>
              <a:t> </a:t>
            </a:r>
            <a:r>
              <a:rPr lang="es-ES" sz="2200" dirty="0"/>
              <a:t>(</a:t>
            </a:r>
            <a:r>
              <a:rPr lang="es-ES" sz="2200" i="1" u="sng" dirty="0"/>
              <a:t>campaña “Do </a:t>
            </a:r>
            <a:r>
              <a:rPr lang="es-ES" sz="2200" i="1" u="sng" dirty="0" err="1"/>
              <a:t>not</a:t>
            </a:r>
            <a:r>
              <a:rPr lang="es-ES" sz="2200" i="1" u="sng" dirty="0"/>
              <a:t> Use</a:t>
            </a:r>
            <a:r>
              <a:rPr lang="es-ES" sz="2200" i="1" u="sng" dirty="0" smtClean="0"/>
              <a:t>”).</a:t>
            </a:r>
            <a:r>
              <a:rPr lang="es-ES" sz="2200" i="1" u="sng" dirty="0"/>
              <a:t> </a:t>
            </a:r>
            <a:endParaRPr lang="es-ES" sz="2200" i="1" u="sng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210768"/>
            <a:ext cx="53895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411760" y="407707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4067944" y="4077072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Elipse"/>
          <p:cNvSpPr/>
          <p:nvPr/>
        </p:nvSpPr>
        <p:spPr>
          <a:xfrm>
            <a:off x="5868144" y="407707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77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77281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 err="1" smtClean="0"/>
              <a:t>Hiperglicemias</a:t>
            </a:r>
            <a:r>
              <a:rPr lang="ca-ES" dirty="0" smtClean="0"/>
              <a:t>: </a:t>
            </a:r>
            <a:r>
              <a:rPr lang="ca-ES" b="1" dirty="0" smtClean="0">
                <a:solidFill>
                  <a:srgbClr val="FF0000"/>
                </a:solidFill>
              </a:rPr>
              <a:t>12-38%</a:t>
            </a:r>
            <a:r>
              <a:rPr lang="ca-ES" dirty="0" smtClean="0"/>
              <a:t> </a:t>
            </a:r>
            <a:r>
              <a:rPr lang="ca-ES" dirty="0" err="1" smtClean="0"/>
              <a:t>pacientes</a:t>
            </a:r>
            <a:r>
              <a:rPr lang="ca-ES" dirty="0" smtClean="0"/>
              <a:t> </a:t>
            </a:r>
            <a:r>
              <a:rPr lang="ca-ES" dirty="0" err="1" smtClean="0"/>
              <a:t>hospitalizados</a:t>
            </a:r>
            <a:r>
              <a:rPr lang="ca-ES" dirty="0" smtClean="0"/>
              <a:t> (No UCI) </a:t>
            </a:r>
            <a:r>
              <a:rPr lang="ca-ES" dirty="0" err="1" smtClean="0"/>
              <a:t>presentan</a:t>
            </a:r>
            <a:r>
              <a:rPr lang="ca-ES" dirty="0" smtClean="0"/>
              <a:t> </a:t>
            </a:r>
            <a:r>
              <a:rPr lang="ca-ES" dirty="0" err="1" smtClean="0"/>
              <a:t>hiperglicemia</a:t>
            </a:r>
            <a:r>
              <a:rPr lang="ca-ES" dirty="0" smtClean="0"/>
              <a:t>, </a:t>
            </a:r>
            <a:r>
              <a:rPr lang="ca-ES" dirty="0" err="1" smtClean="0"/>
              <a:t>diabéticos</a:t>
            </a:r>
            <a:r>
              <a:rPr lang="ca-ES" dirty="0"/>
              <a:t>  </a:t>
            </a:r>
            <a:r>
              <a:rPr lang="ca-ES" dirty="0" smtClean="0"/>
              <a:t>o no.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249289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err="1" smtClean="0"/>
              <a:t>Hiperglicemia</a:t>
            </a:r>
            <a:r>
              <a:rPr lang="ca-ES" dirty="0" smtClean="0"/>
              <a:t> </a:t>
            </a:r>
            <a:r>
              <a:rPr lang="ca-ES" dirty="0" err="1" smtClean="0"/>
              <a:t>está</a:t>
            </a:r>
            <a:r>
              <a:rPr lang="ca-ES" dirty="0" smtClean="0"/>
              <a:t> </a:t>
            </a:r>
            <a:r>
              <a:rPr lang="ca-ES" dirty="0" err="1" smtClean="0"/>
              <a:t>asociada</a:t>
            </a:r>
            <a:r>
              <a:rPr lang="ca-ES" dirty="0" smtClean="0"/>
              <a:t> con </a:t>
            </a:r>
            <a:r>
              <a:rPr lang="ca-ES" dirty="0" err="1" smtClean="0"/>
              <a:t>mayor</a:t>
            </a:r>
            <a:r>
              <a:rPr lang="ca-ES" dirty="0" smtClean="0"/>
              <a:t> </a:t>
            </a:r>
            <a:r>
              <a:rPr lang="ca-ES" dirty="0" err="1" smtClean="0"/>
              <a:t>riesgo</a:t>
            </a:r>
            <a:r>
              <a:rPr lang="ca-ES" dirty="0" smtClean="0"/>
              <a:t> de </a:t>
            </a:r>
            <a:r>
              <a:rPr lang="ca-ES" b="1" dirty="0" err="1" smtClean="0">
                <a:solidFill>
                  <a:srgbClr val="FF0000"/>
                </a:solidFill>
              </a:rPr>
              <a:t>complicaciones</a:t>
            </a:r>
            <a:r>
              <a:rPr lang="ca-ES" dirty="0" smtClean="0"/>
              <a:t>, </a:t>
            </a:r>
            <a:r>
              <a:rPr lang="ca-ES" b="1" dirty="0" err="1" smtClean="0">
                <a:solidFill>
                  <a:srgbClr val="FF0000"/>
                </a:solidFill>
              </a:rPr>
              <a:t>discapacidad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y </a:t>
            </a:r>
            <a:r>
              <a:rPr lang="ca-ES" b="1" dirty="0" err="1" smtClean="0">
                <a:solidFill>
                  <a:srgbClr val="FF0000"/>
                </a:solidFill>
              </a:rPr>
              <a:t>muerte</a:t>
            </a:r>
            <a:r>
              <a:rPr lang="ca-ES" dirty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323796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 smtClean="0"/>
              <a:t>La </a:t>
            </a:r>
            <a:r>
              <a:rPr lang="ca-ES" dirty="0" err="1" smtClean="0"/>
              <a:t>guías</a:t>
            </a:r>
            <a:r>
              <a:rPr lang="ca-ES" dirty="0" smtClean="0"/>
              <a:t> </a:t>
            </a:r>
            <a:r>
              <a:rPr lang="ca-ES" dirty="0" err="1" smtClean="0"/>
              <a:t>recomiendan</a:t>
            </a:r>
            <a:r>
              <a:rPr lang="ca-ES" dirty="0" smtClean="0"/>
              <a:t> el </a:t>
            </a:r>
            <a:r>
              <a:rPr lang="ca-ES" dirty="0" err="1" smtClean="0"/>
              <a:t>tratamiento</a:t>
            </a:r>
            <a:r>
              <a:rPr lang="ca-ES" dirty="0" smtClean="0"/>
              <a:t> de la </a:t>
            </a:r>
            <a:r>
              <a:rPr lang="ca-ES" dirty="0" err="1" smtClean="0"/>
              <a:t>hiperglicemia</a:t>
            </a:r>
            <a:r>
              <a:rPr lang="ca-ES" dirty="0" smtClean="0"/>
              <a:t> con </a:t>
            </a:r>
            <a:r>
              <a:rPr lang="ca-ES" b="1" dirty="0" smtClean="0">
                <a:solidFill>
                  <a:srgbClr val="FF0000"/>
                </a:solidFill>
              </a:rPr>
              <a:t>INSULINA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302433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39962" y="4787859"/>
            <a:ext cx="51001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El uso de </a:t>
            </a:r>
            <a:r>
              <a:rPr lang="ca-ES" dirty="0" smtClean="0">
                <a:solidFill>
                  <a:srgbClr val="FF0000"/>
                </a:solidFill>
              </a:rPr>
              <a:t>INSULINA</a:t>
            </a:r>
            <a:r>
              <a:rPr lang="ca-ES" dirty="0" smtClean="0"/>
              <a:t> es </a:t>
            </a:r>
            <a:r>
              <a:rPr lang="ca-ES" dirty="0" err="1" smtClean="0"/>
              <a:t>muy</a:t>
            </a:r>
            <a:r>
              <a:rPr lang="ca-ES" dirty="0" smtClean="0"/>
              <a:t> </a:t>
            </a:r>
            <a:r>
              <a:rPr lang="ca-ES" dirty="0" err="1" smtClean="0"/>
              <a:t>común</a:t>
            </a:r>
            <a:r>
              <a:rPr lang="ca-ES" dirty="0" smtClean="0"/>
              <a:t> en los </a:t>
            </a:r>
            <a:r>
              <a:rPr lang="ca-ES" dirty="0" err="1" smtClean="0"/>
              <a:t>hospitales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7" name="6 Flecha abajo"/>
          <p:cNvSpPr/>
          <p:nvPr/>
        </p:nvSpPr>
        <p:spPr>
          <a:xfrm>
            <a:off x="3147740" y="3607295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755576" y="560874"/>
            <a:ext cx="741682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4000" b="1" dirty="0" smtClean="0">
                <a:solidFill>
                  <a:schemeClr val="bg1"/>
                </a:solidFill>
              </a:rPr>
              <a:t>HIPERGLICEMIA HOSPITALARIA</a:t>
            </a:r>
            <a:endParaRPr lang="ca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548680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u="sng" dirty="0" smtClean="0"/>
              <a:t>INSULINA</a:t>
            </a:r>
            <a:r>
              <a:rPr lang="es-ES" sz="2200" dirty="0" smtClean="0"/>
              <a:t>: </a:t>
            </a:r>
            <a:r>
              <a:rPr lang="es-ES" sz="2200" dirty="0"/>
              <a:t>utilizar la unidad estándar, que es la unidad internacional, y se acepta la abreviatura </a:t>
            </a:r>
            <a:r>
              <a:rPr lang="es-ES" sz="2200" b="1" dirty="0">
                <a:solidFill>
                  <a:srgbClr val="FF0000"/>
                </a:solidFill>
              </a:rPr>
              <a:t>UI (unidad internacional).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/>
              <a:t>Cada </a:t>
            </a:r>
            <a:r>
              <a:rPr lang="es-ES" sz="2200" i="1" u="sng" dirty="0"/>
              <a:t>INSTITUCIÓN</a:t>
            </a:r>
            <a:r>
              <a:rPr lang="es-ES" sz="2200" dirty="0"/>
              <a:t> debe </a:t>
            </a:r>
            <a:r>
              <a:rPr lang="es-ES" sz="2200" dirty="0" err="1"/>
              <a:t>esudiar</a:t>
            </a:r>
            <a:r>
              <a:rPr lang="es-ES" sz="2200" dirty="0"/>
              <a:t> los errores motivados por estas causas y establecer un listado de </a:t>
            </a:r>
            <a:r>
              <a:rPr lang="es-ES" sz="2200" b="1" dirty="0">
                <a:solidFill>
                  <a:srgbClr val="FF0000"/>
                </a:solidFill>
              </a:rPr>
              <a:t>abreviaturas, símbolos y expresiones </a:t>
            </a:r>
            <a:r>
              <a:rPr lang="es-ES" sz="2200" dirty="0"/>
              <a:t>de dosis que </a:t>
            </a:r>
            <a:r>
              <a:rPr lang="es-ES" sz="2200" b="1" dirty="0">
                <a:solidFill>
                  <a:srgbClr val="FF0000"/>
                </a:solidFill>
              </a:rPr>
              <a:t>NO</a:t>
            </a:r>
            <a:r>
              <a:rPr lang="es-ES" sz="2200" dirty="0"/>
              <a:t> pueden ser utilizados en el centro.</a:t>
            </a:r>
            <a:endParaRPr lang="ca-ES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896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7" y="2722056"/>
            <a:ext cx="2558101" cy="3630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79" y="2722056"/>
            <a:ext cx="2629205" cy="37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74104" y="6483786"/>
            <a:ext cx="9014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/>
              <a:t>&lt;</a:t>
            </a:r>
            <a:r>
              <a:rPr lang="ca-ES" sz="1000" b="1" dirty="0"/>
              <a:t>http://www.madrid.org/cs/Satellite?c=CM_Publicaciones_FA&amp;cid=1354366536417&amp;language=es&amp;pageid=1265722345892&amp;pagename=PortalSalud%2FCM_Publicaciones_FA%2FPTSA_publicacionServicios&amp;site=PortalSalud</a:t>
            </a:r>
            <a:r>
              <a:rPr lang="ca-ES" sz="1000" dirty="0"/>
              <a:t>&gt;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347864" y="4077072"/>
            <a:ext cx="1944216" cy="6704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5796136" y="4574056"/>
            <a:ext cx="2016224" cy="173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961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0466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 smtClean="0"/>
              <a:t>4. </a:t>
            </a:r>
            <a:r>
              <a:rPr lang="ca-ES" sz="2200" b="1" dirty="0" smtClean="0">
                <a:solidFill>
                  <a:srgbClr val="FF0000"/>
                </a:solidFill>
              </a:rPr>
              <a:t>TIPOS</a:t>
            </a:r>
            <a:r>
              <a:rPr lang="ca-ES" sz="2200" b="1" dirty="0" smtClean="0"/>
              <a:t> DE INSULINA Y </a:t>
            </a:r>
            <a:r>
              <a:rPr lang="ca-ES" sz="2200" b="1" dirty="0" smtClean="0">
                <a:solidFill>
                  <a:srgbClr val="FF0000"/>
                </a:solidFill>
              </a:rPr>
              <a:t>NOMBRES </a:t>
            </a:r>
            <a:r>
              <a:rPr lang="ca-ES" sz="2200" b="1" dirty="0" smtClean="0"/>
              <a:t>SIMILARES</a:t>
            </a:r>
            <a:endParaRPr lang="ca-ES" sz="2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16536" cy="7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91" y="3807916"/>
            <a:ext cx="5421213" cy="288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98072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Gran </a:t>
            </a:r>
            <a:r>
              <a:rPr lang="ca-ES" sz="2000" dirty="0" err="1" smtClean="0"/>
              <a:t>variedad</a:t>
            </a:r>
            <a:r>
              <a:rPr lang="ca-ES" sz="2000" dirty="0" smtClean="0"/>
              <a:t> de </a:t>
            </a:r>
            <a:r>
              <a:rPr lang="ca-ES" sz="2000" dirty="0" err="1" smtClean="0"/>
              <a:t>insulinas</a:t>
            </a:r>
            <a:endParaRPr lang="ca-ES" sz="2000" dirty="0" smtClean="0"/>
          </a:p>
          <a:p>
            <a:endParaRPr lang="ca-ES" sz="2000" dirty="0" smtClean="0"/>
          </a:p>
          <a:p>
            <a:pPr marL="742950" lvl="1" indent="-285750">
              <a:buFontTx/>
              <a:buChar char="-"/>
            </a:pPr>
            <a:r>
              <a:rPr lang="ca-ES" sz="2000" dirty="0" smtClean="0"/>
              <a:t>Similitud de nombres </a:t>
            </a:r>
            <a:r>
              <a:rPr lang="ca-ES" sz="2000" dirty="0" err="1" smtClean="0"/>
              <a:t>comerciales</a:t>
            </a:r>
            <a:r>
              <a:rPr lang="ca-ES" sz="2000" dirty="0" smtClean="0"/>
              <a:t>: </a:t>
            </a:r>
            <a:r>
              <a:rPr lang="ca-ES" sz="2000" dirty="0" err="1" smtClean="0"/>
              <a:t>Humalog</a:t>
            </a:r>
            <a:r>
              <a:rPr lang="ca-ES" sz="2000" dirty="0" smtClean="0"/>
              <a:t>®/</a:t>
            </a:r>
            <a:r>
              <a:rPr lang="ca-ES" sz="2000" dirty="0" err="1" smtClean="0"/>
              <a:t>Humaplus</a:t>
            </a:r>
            <a:r>
              <a:rPr lang="ca-ES" sz="2000" dirty="0" smtClean="0"/>
              <a:t>®/</a:t>
            </a:r>
            <a:r>
              <a:rPr lang="ca-ES" sz="2000" dirty="0" err="1" smtClean="0"/>
              <a:t>Humulina</a:t>
            </a:r>
            <a:r>
              <a:rPr lang="ca-ES" sz="2000" dirty="0" smtClean="0"/>
              <a:t>®.</a:t>
            </a:r>
          </a:p>
          <a:p>
            <a:pPr lvl="1"/>
            <a:endParaRPr lang="ca-ES" sz="2000" dirty="0" smtClean="0"/>
          </a:p>
          <a:p>
            <a:pPr marL="742950" lvl="1" indent="-285750">
              <a:buFontTx/>
              <a:buChar char="-"/>
            </a:pPr>
            <a:r>
              <a:rPr lang="ca-ES" sz="2000" dirty="0" err="1" smtClean="0"/>
              <a:t>Tipo</a:t>
            </a:r>
            <a:r>
              <a:rPr lang="ca-ES" sz="2000" dirty="0" smtClean="0"/>
              <a:t> de Insulina: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a-ES" sz="2000" dirty="0" err="1" smtClean="0"/>
              <a:t>Insulinas</a:t>
            </a:r>
            <a:r>
              <a:rPr lang="ca-ES" sz="2000" dirty="0" smtClean="0"/>
              <a:t> humana /</a:t>
            </a:r>
            <a:r>
              <a:rPr lang="ca-ES" sz="2000" dirty="0" err="1" smtClean="0"/>
              <a:t>análogo</a:t>
            </a:r>
            <a:r>
              <a:rPr lang="ca-ES" sz="2000" dirty="0" smtClean="0"/>
              <a:t> insulina.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ca-ES" sz="2000" dirty="0" err="1" smtClean="0"/>
              <a:t>Rápida</a:t>
            </a:r>
            <a:r>
              <a:rPr lang="ca-ES" sz="2000" dirty="0" smtClean="0"/>
              <a:t> /</a:t>
            </a:r>
            <a:r>
              <a:rPr lang="ca-ES" sz="2000" dirty="0" err="1" smtClean="0"/>
              <a:t>intermedia</a:t>
            </a:r>
            <a:r>
              <a:rPr lang="ca-ES" sz="2000" dirty="0" smtClean="0"/>
              <a:t>/lenta/</a:t>
            </a:r>
            <a:r>
              <a:rPr lang="ca-ES" sz="2000" dirty="0" err="1" smtClean="0"/>
              <a:t>mezcla</a:t>
            </a:r>
            <a:r>
              <a:rPr lang="ca-ES" sz="2000" dirty="0" smtClean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ca-ES" sz="20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563888" y="1196752"/>
            <a:ext cx="1800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39552" y="4922004"/>
            <a:ext cx="280831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800" dirty="0" smtClean="0"/>
              <a:t>TALLMANLETTERS</a:t>
            </a:r>
            <a:endParaRPr lang="ca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5892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Uso de </a:t>
            </a:r>
            <a:r>
              <a:rPr lang="ca-ES" sz="1200" dirty="0" err="1" smtClean="0"/>
              <a:t>mayúsculas</a:t>
            </a:r>
            <a:r>
              <a:rPr lang="ca-ES" sz="1200" dirty="0" smtClean="0"/>
              <a:t> para </a:t>
            </a:r>
            <a:r>
              <a:rPr lang="ca-ES" sz="1200" dirty="0" err="1" smtClean="0"/>
              <a:t>resaltar</a:t>
            </a:r>
            <a:r>
              <a:rPr lang="ca-ES" sz="1200" dirty="0" smtClean="0"/>
              <a:t> la </a:t>
            </a:r>
            <a:r>
              <a:rPr lang="ca-ES" sz="1200" dirty="0" err="1" smtClean="0"/>
              <a:t>parte</a:t>
            </a:r>
            <a:r>
              <a:rPr lang="ca-ES" sz="1200" dirty="0" smtClean="0"/>
              <a:t> del nombre que es distinta.</a:t>
            </a:r>
            <a:endParaRPr lang="ca-ES" sz="1200" dirty="0"/>
          </a:p>
        </p:txBody>
      </p:sp>
      <p:sp>
        <p:nvSpPr>
          <p:cNvPr id="9" name="8 Flecha abajo"/>
          <p:cNvSpPr/>
          <p:nvPr/>
        </p:nvSpPr>
        <p:spPr>
          <a:xfrm>
            <a:off x="1979712" y="3573016"/>
            <a:ext cx="50405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10 Conector recto"/>
          <p:cNvCxnSpPr/>
          <p:nvPr/>
        </p:nvCxnSpPr>
        <p:spPr>
          <a:xfrm>
            <a:off x="4572000" y="537321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109865" y="537321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52120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RIESGO DE ERRORES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51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40466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 smtClean="0"/>
              <a:t>5. UTILIZACIÓN DE  </a:t>
            </a:r>
            <a:r>
              <a:rPr lang="ca-ES" sz="2200" b="1" dirty="0" smtClean="0">
                <a:solidFill>
                  <a:srgbClr val="FF0000"/>
                </a:solidFill>
              </a:rPr>
              <a:t>ÓRDENES AMBIGUAS</a:t>
            </a:r>
            <a:endParaRPr lang="ca-ES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16536" cy="7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1628800"/>
            <a:ext cx="7812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200" dirty="0" smtClean="0"/>
              <a:t>Las </a:t>
            </a:r>
            <a:r>
              <a:rPr lang="ca-ES" sz="2200" dirty="0" err="1" smtClean="0"/>
              <a:t>órdenes</a:t>
            </a:r>
            <a:r>
              <a:rPr lang="ca-ES" sz="2200" dirty="0" smtClean="0"/>
              <a:t> </a:t>
            </a:r>
            <a:r>
              <a:rPr lang="ca-ES" sz="2200" dirty="0" err="1" smtClean="0"/>
              <a:t>médicas</a:t>
            </a:r>
            <a:r>
              <a:rPr lang="ca-ES" sz="2200" dirty="0" smtClean="0"/>
              <a:t> de </a:t>
            </a:r>
            <a:r>
              <a:rPr lang="ca-ES" sz="2200" dirty="0" err="1" smtClean="0"/>
              <a:t>medicamentos</a:t>
            </a:r>
            <a:r>
              <a:rPr lang="ca-ES" sz="2200" dirty="0" smtClean="0"/>
              <a:t>, </a:t>
            </a:r>
            <a:r>
              <a:rPr lang="ca-ES" sz="2200" dirty="0" err="1" smtClean="0"/>
              <a:t>cuya</a:t>
            </a:r>
            <a:r>
              <a:rPr lang="ca-ES" sz="2200" dirty="0" smtClean="0"/>
              <a:t> </a:t>
            </a:r>
            <a:r>
              <a:rPr lang="ca-ES" sz="2200" dirty="0" err="1" smtClean="0"/>
              <a:t>administración</a:t>
            </a:r>
            <a:r>
              <a:rPr lang="ca-ES" sz="2200" dirty="0" smtClean="0"/>
              <a:t>, </a:t>
            </a:r>
            <a:r>
              <a:rPr lang="ca-ES" sz="2200" dirty="0" err="1" smtClean="0"/>
              <a:t>depende</a:t>
            </a:r>
            <a:r>
              <a:rPr lang="ca-ES" sz="2200" dirty="0" smtClean="0"/>
              <a:t> de </a:t>
            </a:r>
            <a:r>
              <a:rPr lang="ca-ES" sz="2200" dirty="0" err="1" smtClean="0"/>
              <a:t>criterios</a:t>
            </a:r>
            <a:r>
              <a:rPr lang="ca-ES" sz="2200" dirty="0" smtClean="0"/>
              <a:t> </a:t>
            </a:r>
            <a:r>
              <a:rPr lang="ca-ES" sz="2200" dirty="0" err="1" smtClean="0"/>
              <a:t>clínicos</a:t>
            </a:r>
            <a:r>
              <a:rPr lang="ca-ES" sz="2200" dirty="0" smtClean="0"/>
              <a:t> o  </a:t>
            </a:r>
            <a:r>
              <a:rPr lang="ca-ES" sz="2200" b="1" dirty="0" err="1" smtClean="0">
                <a:solidFill>
                  <a:srgbClr val="FF0000"/>
                </a:solidFill>
              </a:rPr>
              <a:t>resultados</a:t>
            </a:r>
            <a:r>
              <a:rPr lang="ca-ES" sz="2200" b="1" dirty="0" smtClean="0">
                <a:solidFill>
                  <a:srgbClr val="FF0000"/>
                </a:solidFill>
              </a:rPr>
              <a:t> </a:t>
            </a:r>
            <a:r>
              <a:rPr lang="ca-ES" sz="2200" b="1" dirty="0" err="1" smtClean="0">
                <a:solidFill>
                  <a:srgbClr val="FF0000"/>
                </a:solidFill>
              </a:rPr>
              <a:t>analíticos</a:t>
            </a:r>
            <a:r>
              <a:rPr lang="ca-ES" sz="2200" dirty="0" smtClean="0"/>
              <a:t> (glucosa), </a:t>
            </a:r>
            <a:r>
              <a:rPr lang="ca-ES" sz="2200" dirty="0" err="1" smtClean="0"/>
              <a:t>deben</a:t>
            </a:r>
            <a:r>
              <a:rPr lang="ca-ES" sz="2200" dirty="0" smtClean="0"/>
              <a:t> estar </a:t>
            </a:r>
            <a:r>
              <a:rPr lang="ca-ES" sz="2200" dirty="0" err="1" smtClean="0"/>
              <a:t>bien</a:t>
            </a:r>
            <a:r>
              <a:rPr lang="ca-ES" sz="2200" dirty="0" smtClean="0"/>
              <a:t> </a:t>
            </a:r>
            <a:r>
              <a:rPr lang="ca-ES" sz="2200" dirty="0" err="1" smtClean="0"/>
              <a:t>definidas</a:t>
            </a:r>
            <a:r>
              <a:rPr lang="ca-ES" sz="2200" dirty="0" smtClean="0"/>
              <a:t> para evitar </a:t>
            </a:r>
            <a:r>
              <a:rPr lang="ca-ES" sz="2200" dirty="0" err="1" smtClean="0"/>
              <a:t>ambiguedades</a:t>
            </a:r>
            <a:r>
              <a:rPr lang="ca-ES" sz="2200" dirty="0" smtClean="0"/>
              <a:t>.</a:t>
            </a:r>
          </a:p>
          <a:p>
            <a:pPr algn="just"/>
            <a:endParaRPr lang="ca-ES" sz="2200" dirty="0" smtClean="0"/>
          </a:p>
          <a:p>
            <a:pPr algn="just"/>
            <a:r>
              <a:rPr lang="ca-ES" sz="2200" dirty="0" err="1" smtClean="0"/>
              <a:t>Ej</a:t>
            </a:r>
            <a:r>
              <a:rPr lang="ca-ES" sz="2200" dirty="0" smtClean="0"/>
              <a:t>. </a:t>
            </a:r>
            <a:r>
              <a:rPr lang="ca-ES" sz="2200" dirty="0" err="1" smtClean="0"/>
              <a:t>Pautas</a:t>
            </a:r>
            <a:r>
              <a:rPr lang="ca-ES" sz="2200" dirty="0" smtClean="0"/>
              <a:t> variables de insulina</a:t>
            </a:r>
          </a:p>
          <a:p>
            <a:pPr algn="just"/>
            <a:endParaRPr lang="ca-ES" sz="2200" dirty="0"/>
          </a:p>
          <a:p>
            <a:pPr algn="just"/>
            <a:endParaRPr lang="ca-ES" sz="2200" dirty="0" smtClean="0"/>
          </a:p>
          <a:p>
            <a:pPr algn="just"/>
            <a:endParaRPr lang="ca-ES" sz="2200" dirty="0"/>
          </a:p>
          <a:p>
            <a:pPr algn="just"/>
            <a:endParaRPr lang="ca-ES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5238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115616" y="3781772"/>
            <a:ext cx="2448272" cy="18292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1259632" y="3645024"/>
            <a:ext cx="1944216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derecha"/>
          <p:cNvSpPr/>
          <p:nvPr/>
        </p:nvSpPr>
        <p:spPr>
          <a:xfrm>
            <a:off x="5292080" y="4689140"/>
            <a:ext cx="1512168" cy="3960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16 CuadroTexto"/>
          <p:cNvSpPr txBox="1"/>
          <p:nvPr/>
        </p:nvSpPr>
        <p:spPr>
          <a:xfrm>
            <a:off x="7236296" y="4244895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180-240</a:t>
            </a:r>
          </a:p>
          <a:p>
            <a:r>
              <a:rPr lang="ca-ES" sz="2200" dirty="0" smtClean="0"/>
              <a:t>241-300</a:t>
            </a:r>
          </a:p>
          <a:p>
            <a:r>
              <a:rPr lang="ca-ES" sz="2200" dirty="0" smtClean="0"/>
              <a:t>301-400</a:t>
            </a:r>
          </a:p>
          <a:p>
            <a:r>
              <a:rPr lang="ca-ES" sz="2200" dirty="0" smtClean="0"/>
              <a:t>&gt;401</a:t>
            </a:r>
            <a:endParaRPr lang="ca-ES" sz="2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99592" y="5949280"/>
            <a:ext cx="766885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200" dirty="0" smtClean="0"/>
              <a:t>LAS PAUTAS VARIABLES DE INSULINA DEBEN ESTAR </a:t>
            </a:r>
            <a:r>
              <a:rPr lang="ca-ES" sz="2200" b="1" dirty="0" smtClean="0">
                <a:solidFill>
                  <a:srgbClr val="FF0000"/>
                </a:solidFill>
              </a:rPr>
              <a:t>CONSENSUADAS</a:t>
            </a:r>
            <a:r>
              <a:rPr lang="ca-ES" sz="2200" dirty="0" smtClean="0">
                <a:solidFill>
                  <a:srgbClr val="FF0000"/>
                </a:solidFill>
              </a:rPr>
              <a:t> </a:t>
            </a:r>
            <a:r>
              <a:rPr lang="ca-ES" sz="2200" dirty="0" smtClean="0"/>
              <a:t>Y </a:t>
            </a:r>
            <a:r>
              <a:rPr lang="ca-ES" sz="2200" b="1" dirty="0" smtClean="0">
                <a:solidFill>
                  <a:srgbClr val="FF0000"/>
                </a:solidFill>
              </a:rPr>
              <a:t>APROBADAS</a:t>
            </a:r>
            <a:r>
              <a:rPr lang="ca-ES" sz="2200" dirty="0" smtClean="0"/>
              <a:t> POR LA INSTITUCIÓN</a:t>
            </a: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70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6447" y="2492896"/>
            <a:ext cx="853111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es-ES" sz="9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es-ES" sz="9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DISPENSACIÓN</a:t>
            </a:r>
            <a:endParaRPr lang="es-ES" sz="9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139570" cy="13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64333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 smtClean="0"/>
              <a:t>1. </a:t>
            </a:r>
            <a:r>
              <a:rPr lang="es-ES" sz="2200" b="1" dirty="0" smtClean="0">
                <a:solidFill>
                  <a:srgbClr val="FF0000"/>
                </a:solidFill>
              </a:rPr>
              <a:t>EXCESO</a:t>
            </a:r>
            <a:r>
              <a:rPr lang="es-ES" sz="2200" b="1" dirty="0" smtClean="0"/>
              <a:t> DE INSULINAS Y </a:t>
            </a:r>
            <a:r>
              <a:rPr lang="es-ES" sz="2200" b="1" dirty="0" smtClean="0">
                <a:solidFill>
                  <a:srgbClr val="FF0000"/>
                </a:solidFill>
              </a:rPr>
              <a:t>SIMILITUD</a:t>
            </a:r>
            <a:r>
              <a:rPr lang="es-ES" sz="2200" b="1" dirty="0" smtClean="0"/>
              <a:t> DE NOMBRES </a:t>
            </a:r>
            <a:endParaRPr lang="ca-ES" sz="2200" b="1" dirty="0" smtClean="0"/>
          </a:p>
          <a:p>
            <a:pPr algn="ctr"/>
            <a:endParaRPr lang="ca-ES" sz="22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22040" cy="9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1988840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Los </a:t>
            </a:r>
            <a:r>
              <a:rPr lang="es-ES" sz="2200" dirty="0"/>
              <a:t>distintos tipos de insulinas </a:t>
            </a:r>
            <a:r>
              <a:rPr lang="es-ES" sz="2200" b="1" dirty="0">
                <a:solidFill>
                  <a:srgbClr val="FF0000"/>
                </a:solidFill>
              </a:rPr>
              <a:t>no</a:t>
            </a:r>
            <a:r>
              <a:rPr lang="es-ES" sz="2200" dirty="0"/>
              <a:t> son </a:t>
            </a:r>
            <a:r>
              <a:rPr lang="es-ES" sz="2200" b="1" dirty="0">
                <a:solidFill>
                  <a:srgbClr val="FF0000"/>
                </a:solidFill>
              </a:rPr>
              <a:t>intercambiables</a:t>
            </a:r>
            <a:r>
              <a:rPr lang="es-ES" sz="2200" dirty="0"/>
              <a:t> entre sí. </a:t>
            </a:r>
            <a:endParaRPr lang="es-E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 smtClean="0"/>
              <a:t>Para </a:t>
            </a:r>
            <a:r>
              <a:rPr lang="es-ES" sz="2200" dirty="0"/>
              <a:t>evitar o reducir EM, en el ámbito hospitalario hay que </a:t>
            </a:r>
            <a:r>
              <a:rPr lang="es-ES" sz="2200" b="1" dirty="0">
                <a:solidFill>
                  <a:srgbClr val="FF0000"/>
                </a:solidFill>
              </a:rPr>
              <a:t>simplificar</a:t>
            </a:r>
            <a:r>
              <a:rPr lang="es-ES" sz="2200" dirty="0"/>
              <a:t> los preparados de insulina disponibles y asegurarse de que presentan un </a:t>
            </a:r>
            <a:r>
              <a:rPr lang="es-ES" sz="2200" b="1" dirty="0">
                <a:solidFill>
                  <a:srgbClr val="FF0000"/>
                </a:solidFill>
              </a:rPr>
              <a:t>etiquetado</a:t>
            </a:r>
            <a:r>
              <a:rPr lang="es-ES" sz="2200" dirty="0"/>
              <a:t> </a:t>
            </a:r>
            <a:r>
              <a:rPr lang="es-ES" sz="2200" b="1" dirty="0">
                <a:solidFill>
                  <a:srgbClr val="FF0000"/>
                </a:solidFill>
              </a:rPr>
              <a:t>correcto</a:t>
            </a:r>
            <a:r>
              <a:rPr lang="es-ES" sz="2200" dirty="0"/>
              <a:t>. </a:t>
            </a:r>
            <a:endParaRPr lang="es-E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b="1" i="1" dirty="0" smtClean="0">
                <a:solidFill>
                  <a:srgbClr val="FF0000"/>
                </a:solidFill>
              </a:rPr>
              <a:t>TALLMANLETTERS</a:t>
            </a:r>
            <a:r>
              <a:rPr lang="es-ES" sz="2200" dirty="0" smtClean="0">
                <a:solidFill>
                  <a:srgbClr val="FF0000"/>
                </a:solidFill>
              </a:rPr>
              <a:t> : </a:t>
            </a:r>
            <a:r>
              <a:rPr lang="es-ES" sz="2200" dirty="0" smtClean="0"/>
              <a:t>para </a:t>
            </a:r>
            <a:r>
              <a:rPr lang="es-ES" sz="2200" dirty="0"/>
              <a:t>la identificación de los medicamentos, por la similitud de los nombres, puede ser útil para la disminución de los errores de dispensación</a:t>
            </a:r>
            <a:endParaRPr lang="ca-ES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99792" y="5517232"/>
            <a:ext cx="4608512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200" b="1" dirty="0" err="1" smtClean="0"/>
              <a:t>HumuLINA</a:t>
            </a:r>
            <a:r>
              <a:rPr lang="ca-ES" sz="2200" b="1" dirty="0" smtClean="0"/>
              <a:t>----------------</a:t>
            </a:r>
            <a:r>
              <a:rPr lang="ca-ES" sz="2200" b="1" dirty="0" err="1" smtClean="0"/>
              <a:t>HumaLOG</a:t>
            </a:r>
            <a:endParaRPr lang="ca-ES" sz="2200" b="1" dirty="0"/>
          </a:p>
        </p:txBody>
      </p:sp>
    </p:spTree>
    <p:extLst>
      <p:ext uri="{BB962C8B-B14F-4D97-AF65-F5344CB8AC3E}">
        <p14:creationId xmlns:p14="http://schemas.microsoft.com/office/powerpoint/2010/main" val="29776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64333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/>
              <a:t>2</a:t>
            </a:r>
            <a:r>
              <a:rPr lang="ca-ES" sz="2200" b="1" dirty="0" smtClean="0"/>
              <a:t>. ERRORES EN EL  </a:t>
            </a:r>
            <a:r>
              <a:rPr lang="es-ES" sz="2200" b="1" dirty="0" smtClean="0">
                <a:solidFill>
                  <a:srgbClr val="FF0000"/>
                </a:solidFill>
              </a:rPr>
              <a:t>ALMACENAMIENTO</a:t>
            </a:r>
            <a:r>
              <a:rPr lang="es-ES" sz="2200" b="1" dirty="0" smtClean="0"/>
              <a:t> (I)</a:t>
            </a:r>
            <a:endParaRPr lang="ca-ES" sz="2200" b="1" dirty="0" smtClean="0"/>
          </a:p>
          <a:p>
            <a:pPr algn="ctr"/>
            <a:endParaRPr lang="ca-ES" sz="2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22040" cy="9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5851178" cy="30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44212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En </a:t>
            </a:r>
            <a:r>
              <a:rPr lang="es-ES" sz="2200" dirty="0" smtClean="0"/>
              <a:t>1999</a:t>
            </a:r>
            <a:r>
              <a:rPr lang="es-ES" sz="2200" dirty="0"/>
              <a:t>, la International Diabetes </a:t>
            </a:r>
            <a:r>
              <a:rPr lang="es-ES" sz="2200" dirty="0" err="1"/>
              <a:t>Federation</a:t>
            </a:r>
            <a:r>
              <a:rPr lang="es-ES" sz="2200" dirty="0"/>
              <a:t>, en colaboración con las compañías farmacéuticas, estableció un </a:t>
            </a:r>
            <a:r>
              <a:rPr lang="es-ES" sz="2200" b="1" dirty="0">
                <a:solidFill>
                  <a:srgbClr val="FF0000"/>
                </a:solidFill>
              </a:rPr>
              <a:t>código internacional de colores </a:t>
            </a:r>
            <a:r>
              <a:rPr lang="es-ES" sz="2200" dirty="0"/>
              <a:t>para </a:t>
            </a:r>
            <a:r>
              <a:rPr lang="es-ES" sz="2200" dirty="0" smtClean="0"/>
              <a:t>las insulinas humanas.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96136" y="2780928"/>
            <a:ext cx="324036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INSULINAS HUMANAS:</a:t>
            </a:r>
          </a:p>
          <a:p>
            <a:endParaRPr lang="es-ES" b="1" u="sng" dirty="0"/>
          </a:p>
          <a:p>
            <a:r>
              <a:rPr lang="es-ES" b="1" u="sng" dirty="0" smtClean="0"/>
              <a:t>Rápida(regular</a:t>
            </a:r>
            <a:r>
              <a:rPr lang="es-ES" dirty="0" smtClean="0"/>
              <a:t>): color amarillo.</a:t>
            </a:r>
          </a:p>
          <a:p>
            <a:endParaRPr lang="es-ES" b="1" u="sng" dirty="0" smtClean="0"/>
          </a:p>
          <a:p>
            <a:r>
              <a:rPr lang="es-ES" b="1" u="sng" dirty="0" smtClean="0"/>
              <a:t>Intermedia </a:t>
            </a:r>
            <a:r>
              <a:rPr lang="es-ES" b="1" u="sng" dirty="0"/>
              <a:t>(</a:t>
            </a:r>
            <a:r>
              <a:rPr lang="es-ES" b="1" u="sng" dirty="0" smtClean="0"/>
              <a:t>NPH): </a:t>
            </a:r>
            <a:r>
              <a:rPr lang="es-ES" dirty="0" smtClean="0"/>
              <a:t>color verde.</a:t>
            </a:r>
          </a:p>
          <a:p>
            <a:endParaRPr lang="es-ES" b="1" u="sng" dirty="0" smtClean="0"/>
          </a:p>
          <a:p>
            <a:r>
              <a:rPr lang="es-ES" b="1" u="sng" dirty="0" smtClean="0"/>
              <a:t>Mezclas</a:t>
            </a:r>
            <a:r>
              <a:rPr lang="es-ES" dirty="0" smtClean="0"/>
              <a:t>: colores </a:t>
            </a:r>
            <a:r>
              <a:rPr lang="es-ES" dirty="0"/>
              <a:t>diferentes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5899919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/>
              <a:t>Los laboratorios que comercializan </a:t>
            </a:r>
            <a:r>
              <a:rPr lang="es-ES" sz="2200" b="1" dirty="0">
                <a:solidFill>
                  <a:srgbClr val="FF0000"/>
                </a:solidFill>
              </a:rPr>
              <a:t>análogos de insulina </a:t>
            </a:r>
            <a:r>
              <a:rPr lang="es-ES" sz="2200" dirty="0"/>
              <a:t>también los identifican con colores diferentes. </a:t>
            </a:r>
            <a:endParaRPr lang="ca-ES" sz="22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395536" y="386104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660515" y="3921621"/>
            <a:ext cx="188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37481" y="4318248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660515" y="4293096"/>
            <a:ext cx="188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660515" y="5016599"/>
            <a:ext cx="1847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51520" y="5013176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4847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N</a:t>
            </a:r>
            <a:r>
              <a:rPr lang="es-ES" dirty="0" smtClean="0"/>
              <a:t>o </a:t>
            </a:r>
            <a:r>
              <a:rPr lang="es-ES" dirty="0"/>
              <a:t>evitan muchos de los errores que se pueden producir por la </a:t>
            </a:r>
            <a:r>
              <a:rPr lang="es-ES" b="1" dirty="0">
                <a:solidFill>
                  <a:srgbClr val="FF0000"/>
                </a:solidFill>
              </a:rPr>
              <a:t>similitud</a:t>
            </a:r>
            <a:r>
              <a:rPr lang="es-ES" dirty="0"/>
              <a:t> entre los dispositivos (vial y pluma) </a:t>
            </a:r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64333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200" b="1" dirty="0"/>
              <a:t>2</a:t>
            </a:r>
            <a:r>
              <a:rPr lang="ca-ES" sz="2200" b="1" dirty="0" smtClean="0"/>
              <a:t>. ERRORES EN EL  </a:t>
            </a:r>
            <a:r>
              <a:rPr lang="es-ES" sz="2200" b="1" dirty="0" smtClean="0">
                <a:solidFill>
                  <a:srgbClr val="FF0000"/>
                </a:solidFill>
              </a:rPr>
              <a:t>ALMACENAMIENTO</a:t>
            </a:r>
            <a:r>
              <a:rPr lang="es-ES" sz="2200" b="1" dirty="0" smtClean="0"/>
              <a:t> (II)</a:t>
            </a:r>
            <a:endParaRPr lang="ca-ES" sz="2200" b="1" dirty="0" smtClean="0"/>
          </a:p>
          <a:p>
            <a:pPr algn="ctr"/>
            <a:endParaRPr lang="ca-ES" sz="2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22040" cy="9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87" y="2420888"/>
            <a:ext cx="3876721" cy="14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709664" cy="15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552" y="43651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Las </a:t>
            </a:r>
            <a:r>
              <a:rPr lang="ca-ES" dirty="0" err="1" smtClean="0"/>
              <a:t>insulinas</a:t>
            </a:r>
            <a:r>
              <a:rPr lang="ca-ES" dirty="0" smtClean="0"/>
              <a:t> con nombres </a:t>
            </a:r>
            <a:r>
              <a:rPr lang="ca-ES" dirty="0" err="1" smtClean="0"/>
              <a:t>similares</a:t>
            </a:r>
            <a:r>
              <a:rPr lang="ca-ES" dirty="0" smtClean="0"/>
              <a:t> y </a:t>
            </a:r>
            <a:r>
              <a:rPr lang="ca-ES" dirty="0" err="1" smtClean="0"/>
              <a:t>medicamentos</a:t>
            </a:r>
            <a:r>
              <a:rPr lang="ca-ES" dirty="0" smtClean="0"/>
              <a:t> con la </a:t>
            </a:r>
            <a:r>
              <a:rPr lang="ca-ES" b="1" dirty="0" err="1" smtClean="0">
                <a:solidFill>
                  <a:srgbClr val="FF0000"/>
                </a:solidFill>
              </a:rPr>
              <a:t>misma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b="1" dirty="0" err="1" smtClean="0">
                <a:solidFill>
                  <a:srgbClr val="FF0000"/>
                </a:solidFill>
              </a:rPr>
              <a:t>apariencia</a:t>
            </a:r>
            <a:r>
              <a:rPr lang="ca-ES" b="1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(heparina)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699793" y="4931876"/>
            <a:ext cx="331236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err="1"/>
              <a:t>a</a:t>
            </a:r>
            <a:r>
              <a:rPr lang="ca-ES" dirty="0" err="1" smtClean="0"/>
              <a:t>lmacenarlos</a:t>
            </a:r>
            <a:r>
              <a:rPr lang="ca-ES" dirty="0" smtClean="0"/>
              <a:t> de forma separada.</a:t>
            </a:r>
            <a:endParaRPr lang="ca-ES" dirty="0"/>
          </a:p>
        </p:txBody>
      </p:sp>
      <p:sp>
        <p:nvSpPr>
          <p:cNvPr id="8" name="7 Flecha derecha"/>
          <p:cNvSpPr/>
          <p:nvPr/>
        </p:nvSpPr>
        <p:spPr>
          <a:xfrm>
            <a:off x="611560" y="4931876"/>
            <a:ext cx="1800200" cy="3341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323528" y="573325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IDENTIFICAR </a:t>
            </a:r>
            <a:r>
              <a:rPr lang="ca-ES" dirty="0" smtClean="0"/>
              <a:t>con una alerta el </a:t>
            </a:r>
            <a:r>
              <a:rPr lang="ca-ES" dirty="0" err="1" smtClean="0"/>
              <a:t>cajetín</a:t>
            </a:r>
            <a:r>
              <a:rPr lang="ca-ES" dirty="0" smtClean="0"/>
              <a:t> </a:t>
            </a:r>
            <a:r>
              <a:rPr lang="ca-ES" dirty="0" err="1" smtClean="0"/>
              <a:t>donde</a:t>
            </a:r>
            <a:r>
              <a:rPr lang="ca-ES" dirty="0" smtClean="0"/>
              <a:t> se </a:t>
            </a:r>
            <a:r>
              <a:rPr lang="ca-ES" dirty="0" err="1" smtClean="0"/>
              <a:t>almacenan</a:t>
            </a:r>
            <a:r>
              <a:rPr lang="ca-ES" dirty="0" smtClean="0"/>
              <a:t> </a:t>
            </a:r>
            <a:r>
              <a:rPr lang="ca-ES" b="1" dirty="0" smtClean="0">
                <a:solidFill>
                  <a:srgbClr val="FF0000"/>
                </a:solidFill>
              </a:rPr>
              <a:t>(¡MEDICAMENTO DE RIESGO!).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7875" y="2492896"/>
            <a:ext cx="8408263" cy="12464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es-ES" sz="7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ADMINISTRACIÓN</a:t>
            </a:r>
            <a:endParaRPr lang="es-ES" sz="7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779912" y="4725144"/>
            <a:ext cx="1661170" cy="11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6637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59632" y="64333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1. </a:t>
            </a:r>
            <a:r>
              <a:rPr lang="es-ES" sz="2000" b="1" dirty="0" smtClean="0"/>
              <a:t>SISTEMA DE ADMINISTRACIÓN CON </a:t>
            </a:r>
            <a:r>
              <a:rPr lang="es-ES" sz="2000" b="1" dirty="0" smtClean="0">
                <a:solidFill>
                  <a:srgbClr val="FF0000"/>
                </a:solidFill>
              </a:rPr>
              <a:t>PLUMA </a:t>
            </a:r>
            <a:r>
              <a:rPr lang="es-ES" sz="2000" b="1" dirty="0" smtClean="0"/>
              <a:t>(I) </a:t>
            </a:r>
            <a:endParaRPr lang="ca-E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/>
              <a:t>S</a:t>
            </a:r>
            <a:r>
              <a:rPr lang="es-ES" sz="2000" dirty="0" smtClean="0"/>
              <a:t>on </a:t>
            </a:r>
            <a:r>
              <a:rPr lang="es-ES" sz="2000" dirty="0"/>
              <a:t>dispositivos </a:t>
            </a:r>
            <a:r>
              <a:rPr lang="es-ES" sz="2000" b="1" dirty="0" smtClean="0">
                <a:solidFill>
                  <a:srgbClr val="FF0000"/>
                </a:solidFill>
              </a:rPr>
              <a:t>desechables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FF0000"/>
                </a:solidFill>
              </a:rPr>
              <a:t>Facilitan</a:t>
            </a:r>
            <a:r>
              <a:rPr lang="es-ES" sz="2000" dirty="0" smtClean="0"/>
              <a:t> </a:t>
            </a:r>
            <a:r>
              <a:rPr lang="es-ES" sz="2000" dirty="0"/>
              <a:t>la dosificación y administración de </a:t>
            </a:r>
            <a:r>
              <a:rPr lang="es-ES" sz="2000" dirty="0" smtClean="0"/>
              <a:t>insulina a  </a:t>
            </a:r>
            <a:r>
              <a:rPr lang="es-ES" sz="2000" dirty="0"/>
              <a:t>los pacientes </a:t>
            </a:r>
            <a:r>
              <a:rPr lang="es-ES" sz="2000" dirty="0" smtClean="0"/>
              <a:t>diabéticos.</a:t>
            </a:r>
          </a:p>
          <a:p>
            <a:pPr algn="just"/>
            <a:endParaRPr lang="es-ES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Diseñados </a:t>
            </a:r>
            <a:r>
              <a:rPr lang="es-ES" sz="2000" dirty="0"/>
              <a:t>y registrados para ser utilizados </a:t>
            </a:r>
            <a:r>
              <a:rPr lang="es-ES" sz="2000" b="1" dirty="0">
                <a:solidFill>
                  <a:srgbClr val="FF0000"/>
                </a:solidFill>
              </a:rPr>
              <a:t>por un solo paciente</a:t>
            </a:r>
            <a:r>
              <a:rPr lang="es-ES" sz="2000" dirty="0"/>
              <a:t>. </a:t>
            </a:r>
            <a:endParaRPr lang="es-ES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Debido </a:t>
            </a:r>
            <a:r>
              <a:rPr lang="es-ES" sz="2000" dirty="0"/>
              <a:t>a las ventajas que ofrecen, su uso se ha </a:t>
            </a:r>
            <a:r>
              <a:rPr lang="es-ES" sz="2000" b="1" dirty="0">
                <a:solidFill>
                  <a:srgbClr val="FF0000"/>
                </a:solidFill>
              </a:rPr>
              <a:t>generalizado</a:t>
            </a:r>
            <a:r>
              <a:rPr lang="es-ES" sz="2000" dirty="0"/>
              <a:t> en los hospitales y otros centros sanitarios. 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 smtClean="0"/>
              <a:t>El cartucho/ </a:t>
            </a:r>
            <a:r>
              <a:rPr lang="es-ES" sz="2000" dirty="0"/>
              <a:t>depósito de la pluma </a:t>
            </a:r>
            <a:r>
              <a:rPr lang="es-ES" sz="2000" dirty="0" smtClean="0"/>
              <a:t>puede contaminarse </a:t>
            </a:r>
            <a:r>
              <a:rPr lang="es-ES" sz="2000" dirty="0"/>
              <a:t>con la sangre del usuario </a:t>
            </a:r>
            <a:r>
              <a:rPr lang="es-ES" sz="2000" dirty="0" smtClean="0"/>
              <a:t>tras </a:t>
            </a:r>
            <a:r>
              <a:rPr lang="es-ES" sz="2000" dirty="0"/>
              <a:t>la inyección, </a:t>
            </a:r>
            <a:r>
              <a:rPr lang="es-ES" sz="2000" dirty="0" smtClean="0"/>
              <a:t>y </a:t>
            </a:r>
            <a:r>
              <a:rPr lang="es-ES" sz="2000" dirty="0"/>
              <a:t>pueden </a:t>
            </a:r>
            <a:r>
              <a:rPr lang="es-ES" sz="2000" dirty="0" smtClean="0"/>
              <a:t>transmitir gérmenes a </a:t>
            </a:r>
            <a:r>
              <a:rPr lang="es-ES" sz="2000" dirty="0"/>
              <a:t>usuarios posteriores de la pluma, </a:t>
            </a:r>
            <a:r>
              <a:rPr lang="es-ES" sz="2000" b="1" dirty="0" smtClean="0">
                <a:solidFill>
                  <a:srgbClr val="FF0000"/>
                </a:solidFill>
              </a:rPr>
              <a:t>AUNQUE SE CAMBIE LA AGUJA. </a:t>
            </a:r>
            <a:endParaRPr lang="ca-ES" sz="20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6166465"/>
            <a:ext cx="6624736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200" dirty="0" smtClean="0"/>
              <a:t>2009-2014 (EEUU) : 3.149 </a:t>
            </a:r>
            <a:r>
              <a:rPr lang="ca-ES" sz="2200" dirty="0" err="1" smtClean="0"/>
              <a:t>pacientes</a:t>
            </a:r>
            <a:r>
              <a:rPr lang="ca-ES" sz="2200" dirty="0" smtClean="0"/>
              <a:t> </a:t>
            </a:r>
            <a:r>
              <a:rPr lang="ca-ES" sz="2200" dirty="0" err="1" smtClean="0"/>
              <a:t>implicados</a:t>
            </a:r>
            <a:endParaRPr lang="ca-ES" sz="2200" dirty="0"/>
          </a:p>
        </p:txBody>
      </p:sp>
      <p:sp>
        <p:nvSpPr>
          <p:cNvPr id="5" name="4 Flecha abajo"/>
          <p:cNvSpPr/>
          <p:nvPr/>
        </p:nvSpPr>
        <p:spPr>
          <a:xfrm>
            <a:off x="3851920" y="5270436"/>
            <a:ext cx="504056" cy="824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41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637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9945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1. </a:t>
            </a:r>
            <a:r>
              <a:rPr lang="es-ES" sz="2000" b="1" dirty="0" smtClean="0"/>
              <a:t>SISTEMA DE ADMINISTRACIÓN CON </a:t>
            </a:r>
            <a:r>
              <a:rPr lang="es-ES" sz="2000" b="1" dirty="0" smtClean="0">
                <a:solidFill>
                  <a:srgbClr val="FF0000"/>
                </a:solidFill>
              </a:rPr>
              <a:t>PLUMA </a:t>
            </a:r>
            <a:r>
              <a:rPr lang="es-ES" sz="2000" b="1" dirty="0" smtClean="0"/>
              <a:t>(II) </a:t>
            </a:r>
            <a:endParaRPr lang="ca-E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467544" y="1720840"/>
            <a:ext cx="691276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RECOMENDACIONES</a:t>
            </a:r>
            <a:r>
              <a:rPr lang="es-ES" b="1" dirty="0" smtClean="0"/>
              <a:t>: 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Informar </a:t>
            </a:r>
            <a:r>
              <a:rPr lang="es-ES" b="1" dirty="0"/>
              <a:t>a los profesionales sanitarios sobre el uso seguro de las plumas </a:t>
            </a:r>
            <a:r>
              <a:rPr lang="es-ES" b="1" dirty="0" smtClean="0"/>
              <a:t>de </a:t>
            </a:r>
            <a:r>
              <a:rPr lang="es-ES" b="1" dirty="0"/>
              <a:t>insulina. </a:t>
            </a:r>
          </a:p>
          <a:p>
            <a:pPr marL="285750" indent="-285750">
              <a:buFontTx/>
              <a:buChar char="-"/>
            </a:pP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Revisar </a:t>
            </a:r>
            <a:r>
              <a:rPr lang="es-ES" b="1" dirty="0"/>
              <a:t>los procedimientos de utilización de las plumas de insulina en el centro. </a:t>
            </a:r>
            <a:endParaRPr lang="es-ES" b="1" dirty="0" smtClean="0"/>
          </a:p>
          <a:p>
            <a:pPr marL="285750" indent="-285750">
              <a:buFontTx/>
              <a:buChar char="-"/>
            </a:pP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Etiquetar </a:t>
            </a:r>
            <a:r>
              <a:rPr lang="es-ES" b="1" dirty="0"/>
              <a:t>las plumas de insulina con los datos del paciente. </a:t>
            </a:r>
            <a:endParaRPr lang="ca-E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968896" cy="8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6" y="5085184"/>
            <a:ext cx="427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One and On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2271"/>
            <a:ext cx="23526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5610145"/>
            <a:ext cx="29695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/>
              <a:t>http://www.cdc.gov/injectionsafety/1anonly.html</a:t>
            </a:r>
          </a:p>
        </p:txBody>
      </p:sp>
    </p:spTree>
    <p:extLst>
      <p:ext uri="{BB962C8B-B14F-4D97-AF65-F5344CB8AC3E}">
        <p14:creationId xmlns:p14="http://schemas.microsoft.com/office/powerpoint/2010/main" val="34401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4133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571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114824" cy="6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65" y="1844824"/>
            <a:ext cx="4095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69615"/>
            <a:ext cx="1771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4572000" y="908720"/>
            <a:ext cx="1008112" cy="936104"/>
          </a:xfrm>
          <a:prstGeom prst="ellipse">
            <a:avLst/>
          </a:prstGeom>
          <a:noFill/>
          <a:ln>
            <a:solidFill>
              <a:srgbClr val="FF0000">
                <a:alpha val="9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60" name="Picture 12" descr="Resultado de imaxes para insulina vi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2495984" cy="10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xes para bomba insul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76" y="4921746"/>
            <a:ext cx="2110378" cy="13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017"/>
            <a:ext cx="1527486" cy="12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9672" y="403958"/>
            <a:ext cx="74888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900" b="1" dirty="0" smtClean="0"/>
              <a:t>2. </a:t>
            </a:r>
            <a:r>
              <a:rPr lang="es-ES" sz="1900" b="1" dirty="0" smtClean="0"/>
              <a:t>SISTEMA DE ADMINISTRACIÓN CON </a:t>
            </a:r>
            <a:r>
              <a:rPr lang="es-ES" sz="1900" b="1" dirty="0" smtClean="0">
                <a:solidFill>
                  <a:srgbClr val="FF0000"/>
                </a:solidFill>
              </a:rPr>
              <a:t>VIAL Y BOMBAS DE INFUSIÓN</a:t>
            </a:r>
            <a:r>
              <a:rPr lang="es-ES" sz="1900" b="1" dirty="0" smtClean="0"/>
              <a:t> </a:t>
            </a:r>
            <a:endParaRPr lang="ca-ES" sz="1900" b="1" dirty="0"/>
          </a:p>
        </p:txBody>
      </p:sp>
      <p:sp>
        <p:nvSpPr>
          <p:cNvPr id="4" name="3 Rectángulo"/>
          <p:cNvSpPr/>
          <p:nvPr/>
        </p:nvSpPr>
        <p:spPr>
          <a:xfrm>
            <a:off x="539552" y="112474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 smtClean="0">
                <a:solidFill>
                  <a:srgbClr val="FF0000"/>
                </a:solidFill>
              </a:rPr>
              <a:t>LOS VIALES DE INSULINA 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Envases </a:t>
            </a:r>
            <a:r>
              <a:rPr lang="es-ES" b="1" dirty="0" err="1">
                <a:solidFill>
                  <a:srgbClr val="FF0000"/>
                </a:solidFill>
              </a:rPr>
              <a:t>multidosis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/>
              <a:t>que contienen 100 U (UI)/ml de insulina en un frasco de 10 ml. 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Para </a:t>
            </a:r>
            <a:r>
              <a:rPr lang="es-ES" dirty="0"/>
              <a:t>evitar la contaminación cruzada debe utilizarse cada vez una </a:t>
            </a:r>
            <a:r>
              <a:rPr lang="es-ES" b="1" dirty="0">
                <a:solidFill>
                  <a:srgbClr val="FF0000"/>
                </a:solidFill>
              </a:rPr>
              <a:t>aguja nueva. </a:t>
            </a:r>
            <a:endParaRPr lang="es-ES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 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 rot="1892923">
            <a:off x="3441482" y="2348201"/>
            <a:ext cx="432048" cy="1200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CuadroTexto"/>
          <p:cNvSpPr txBox="1"/>
          <p:nvPr/>
        </p:nvSpPr>
        <p:spPr>
          <a:xfrm>
            <a:off x="3659326" y="4356398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PLUMA</a:t>
            </a:r>
            <a:endParaRPr lang="ca-ES" dirty="0"/>
          </a:p>
        </p:txBody>
      </p:sp>
      <p:sp>
        <p:nvSpPr>
          <p:cNvPr id="9" name="8 Flecha abajo"/>
          <p:cNvSpPr/>
          <p:nvPr/>
        </p:nvSpPr>
        <p:spPr>
          <a:xfrm rot="19323464">
            <a:off x="4391980" y="2329835"/>
            <a:ext cx="432048" cy="1200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3635896" y="2579248"/>
            <a:ext cx="10315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+ </a:t>
            </a:r>
            <a:r>
              <a:rPr lang="ca-ES" dirty="0" err="1" smtClean="0"/>
              <a:t>fácil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7783" y="3573016"/>
            <a:ext cx="144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/>
              <a:t>P</a:t>
            </a:r>
            <a:r>
              <a:rPr lang="ca-ES" dirty="0" err="1" smtClean="0"/>
              <a:t>reparación</a:t>
            </a:r>
            <a:endParaRPr lang="ca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27169" y="3573016"/>
            <a:ext cx="158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err="1" smtClean="0"/>
              <a:t>administración</a:t>
            </a:r>
            <a:endParaRPr lang="ca-ES" dirty="0"/>
          </a:p>
        </p:txBody>
      </p:sp>
      <p:sp>
        <p:nvSpPr>
          <p:cNvPr id="14" name="13 Flecha abajo"/>
          <p:cNvSpPr/>
          <p:nvPr/>
        </p:nvSpPr>
        <p:spPr>
          <a:xfrm>
            <a:off x="4155734" y="3757682"/>
            <a:ext cx="271435" cy="5354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29178" cy="8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7504" y="4843026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u="sng" dirty="0" smtClean="0">
                <a:solidFill>
                  <a:srgbClr val="FF0000"/>
                </a:solidFill>
              </a:rPr>
              <a:t>BO</a:t>
            </a:r>
            <a:r>
              <a:rPr lang="es-ES" b="1" u="sng" dirty="0" smtClean="0">
                <a:solidFill>
                  <a:srgbClr val="FF0000"/>
                </a:solidFill>
              </a:rPr>
              <a:t>MBAS DE INFUSIÓN DE INSULINA:</a:t>
            </a:r>
          </a:p>
          <a:p>
            <a:pPr algn="just"/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Utilizar </a:t>
            </a:r>
            <a:r>
              <a:rPr lang="es-ES" b="1" dirty="0" smtClean="0">
                <a:solidFill>
                  <a:srgbClr val="FF0000"/>
                </a:solidFill>
              </a:rPr>
              <a:t>concentraciones</a:t>
            </a:r>
            <a:r>
              <a:rPr lang="es-ES" dirty="0" smtClean="0"/>
              <a:t> de soluciones para infusión de insulina </a:t>
            </a:r>
            <a:r>
              <a:rPr lang="es-ES" b="1" dirty="0" smtClean="0">
                <a:solidFill>
                  <a:srgbClr val="FF0000"/>
                </a:solidFill>
              </a:rPr>
              <a:t>estandarizadas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(concentración única): &gt;90% casos.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Tras la preparación y antes de su administración: realizar </a:t>
            </a:r>
            <a:r>
              <a:rPr lang="es-ES" b="1" dirty="0" smtClean="0">
                <a:solidFill>
                  <a:srgbClr val="FF0000"/>
                </a:solidFill>
              </a:rPr>
              <a:t>un control de la preparación </a:t>
            </a:r>
            <a:r>
              <a:rPr lang="es-ES" dirty="0" smtClean="0"/>
              <a:t>y la validación con la prescripción. 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" y="4149080"/>
            <a:ext cx="1133897" cy="7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98" y="2718593"/>
            <a:ext cx="2260298" cy="25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637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59945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3</a:t>
            </a:r>
            <a:r>
              <a:rPr lang="ca-ES" sz="2000" b="1" dirty="0" smtClean="0"/>
              <a:t>. </a:t>
            </a:r>
            <a:r>
              <a:rPr lang="es-ES" sz="2000" b="1" dirty="0" smtClean="0"/>
              <a:t>ERRORES DE </a:t>
            </a:r>
            <a:r>
              <a:rPr lang="es-ES" sz="2000" b="1" dirty="0" smtClean="0">
                <a:solidFill>
                  <a:srgbClr val="FF0000"/>
                </a:solidFill>
              </a:rPr>
              <a:t>DOSIFICACIÓN</a:t>
            </a:r>
            <a:endParaRPr lang="ca-ES" sz="20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79081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Desde marzo de 2001 solo estaban comercializadas en nuestro país presentaciones de insulina en concentraciones de </a:t>
            </a:r>
            <a:r>
              <a:rPr lang="es-ES" b="1" dirty="0" smtClean="0">
                <a:solidFill>
                  <a:srgbClr val="FF0000"/>
                </a:solidFill>
              </a:rPr>
              <a:t>100 U (UI)/ml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Recientemente se han aprobado dos tipos de insulinas en concentraciones mayores y que se comercializan únicamente en plumas precargadas: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 smtClean="0"/>
          </a:p>
          <a:p>
            <a:r>
              <a:rPr lang="es-ES" dirty="0" smtClean="0"/>
              <a:t> </a:t>
            </a:r>
          </a:p>
          <a:p>
            <a:pPr marL="800100" lvl="1" indent="-342900">
              <a:buAutoNum type="arabicPeriod"/>
            </a:pPr>
            <a:r>
              <a:rPr lang="ca-ES" dirty="0" smtClean="0"/>
              <a:t>Insulina </a:t>
            </a:r>
            <a:r>
              <a:rPr lang="ca-ES" b="1" dirty="0" err="1" smtClean="0">
                <a:solidFill>
                  <a:srgbClr val="FF0000"/>
                </a:solidFill>
              </a:rPr>
              <a:t>lispro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r>
              <a:rPr lang="ca-ES" dirty="0" smtClean="0"/>
              <a:t>200 U/ml (</a:t>
            </a:r>
            <a:r>
              <a:rPr lang="ca-ES" dirty="0" err="1" smtClean="0"/>
              <a:t>Humalog</a:t>
            </a:r>
            <a:r>
              <a:rPr lang="ca-ES" dirty="0" smtClean="0"/>
              <a:t> </a:t>
            </a:r>
            <a:r>
              <a:rPr lang="ca-ES" dirty="0" err="1" smtClean="0"/>
              <a:t>KwikPen</a:t>
            </a:r>
            <a:r>
              <a:rPr lang="ca-ES" dirty="0"/>
              <a:t>®</a:t>
            </a:r>
            <a:r>
              <a:rPr lang="ca-ES" dirty="0" smtClean="0"/>
              <a:t> </a:t>
            </a:r>
            <a:r>
              <a:rPr lang="ca-ES" b="1" dirty="0" smtClean="0">
                <a:solidFill>
                  <a:srgbClr val="FF0000"/>
                </a:solidFill>
              </a:rPr>
              <a:t>200</a:t>
            </a:r>
            <a:r>
              <a:rPr lang="ca-ES" dirty="0" smtClean="0"/>
              <a:t>). </a:t>
            </a:r>
          </a:p>
          <a:p>
            <a:pPr marL="800100" lvl="1" indent="-342900">
              <a:buAutoNum type="arabicPeriod"/>
            </a:pPr>
            <a:endParaRPr lang="ca-ES" dirty="0" smtClean="0"/>
          </a:p>
          <a:p>
            <a:pPr marL="800100" lvl="1" indent="-342900">
              <a:buAutoNum type="arabicPeriod"/>
            </a:pPr>
            <a:r>
              <a:rPr lang="es-ES" dirty="0" smtClean="0"/>
              <a:t>Insulina </a:t>
            </a:r>
            <a:r>
              <a:rPr lang="es-ES" b="1" dirty="0" err="1" smtClean="0">
                <a:solidFill>
                  <a:srgbClr val="FF0000"/>
                </a:solidFill>
              </a:rPr>
              <a:t>glargina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300 U/ml (</a:t>
            </a:r>
            <a:r>
              <a:rPr lang="es-ES" dirty="0" err="1" smtClean="0"/>
              <a:t>Toujeo</a:t>
            </a:r>
            <a:r>
              <a:rPr lang="es-ES" dirty="0" smtClean="0"/>
              <a:t> </a:t>
            </a:r>
            <a:r>
              <a:rPr lang="es-ES" dirty="0" err="1" smtClean="0"/>
              <a:t>Solostar</a:t>
            </a:r>
            <a:r>
              <a:rPr lang="es-ES" dirty="0" smtClean="0"/>
              <a:t>® </a:t>
            </a:r>
            <a:r>
              <a:rPr lang="es-ES" b="1" dirty="0" smtClean="0">
                <a:solidFill>
                  <a:srgbClr val="FF0000"/>
                </a:solidFill>
              </a:rPr>
              <a:t>300</a:t>
            </a:r>
            <a:r>
              <a:rPr lang="es-ES" dirty="0" smtClean="0"/>
              <a:t>). NO BIOEQUIVALENTE NI INTERCAMBIABLE DIRECTAMENTE con insulina </a:t>
            </a:r>
            <a:r>
              <a:rPr lang="es-ES" dirty="0" err="1" smtClean="0"/>
              <a:t>glargina</a:t>
            </a:r>
            <a:r>
              <a:rPr lang="es-ES" dirty="0" smtClean="0"/>
              <a:t> 100 U/ml. </a:t>
            </a:r>
            <a:endParaRPr lang="es-ES" dirty="0"/>
          </a:p>
        </p:txBody>
      </p:sp>
      <p:pic>
        <p:nvPicPr>
          <p:cNvPr id="2052" name="Picture 4" descr="Resultado de imaxes para peligro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8245"/>
            <a:ext cx="725463" cy="6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23728" y="6084004"/>
            <a:ext cx="50432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S" dirty="0"/>
              <a:t>Disminuir la dosis </a:t>
            </a:r>
            <a:r>
              <a:rPr lang="es-ES" dirty="0" smtClean="0"/>
              <a:t>20% para evitar hipoglicemias</a:t>
            </a:r>
            <a:endParaRPr lang="ca-ES" dirty="0"/>
          </a:p>
        </p:txBody>
      </p:sp>
      <p:sp>
        <p:nvSpPr>
          <p:cNvPr id="6" name="5 Flecha abajo"/>
          <p:cNvSpPr/>
          <p:nvPr/>
        </p:nvSpPr>
        <p:spPr>
          <a:xfrm>
            <a:off x="4283968" y="5207134"/>
            <a:ext cx="216024" cy="73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86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98794" y="1124744"/>
            <a:ext cx="6200672" cy="35548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s-ES" sz="7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es-ES" sz="7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Educación </a:t>
            </a:r>
          </a:p>
          <a:p>
            <a:pPr algn="ctr"/>
            <a:r>
              <a:rPr lang="es-ES" sz="7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del</a:t>
            </a:r>
          </a:p>
          <a:p>
            <a:pPr algn="ctr"/>
            <a:r>
              <a:rPr lang="es-ES" sz="7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paciente</a:t>
            </a:r>
            <a:endParaRPr lang="es-ES" sz="7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7192"/>
            <a:ext cx="194616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6567155"/>
            <a:ext cx="73448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*Mira </a:t>
            </a:r>
            <a:r>
              <a:rPr lang="es-ES" sz="1000" dirty="0"/>
              <a:t>JJ. Pacientes por la seguridad de los pacientes. El papel del paciente en la seguridad de los pacientes. </a:t>
            </a:r>
            <a:r>
              <a:rPr lang="es-ES" sz="1000" dirty="0" err="1"/>
              <a:t>Med</a:t>
            </a:r>
            <a:r>
              <a:rPr lang="es-ES" sz="1000" dirty="0"/>
              <a:t> </a:t>
            </a:r>
            <a:r>
              <a:rPr lang="es-ES" sz="1000" dirty="0" err="1"/>
              <a:t>Prevent</a:t>
            </a:r>
            <a:r>
              <a:rPr lang="es-ES" sz="1000" dirty="0"/>
              <a:t>. </a:t>
            </a:r>
            <a:r>
              <a:rPr lang="es-ES" sz="1000" dirty="0" smtClean="0"/>
              <a:t>2010; </a:t>
            </a:r>
            <a:r>
              <a:rPr lang="es-ES" sz="1000" dirty="0"/>
              <a:t>16:5-11. </a:t>
            </a:r>
            <a:endParaRPr lang="ca-ES" sz="1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593935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Hipoglucemia </a:t>
            </a:r>
            <a:r>
              <a:rPr lang="es-ES" sz="2200" dirty="0"/>
              <a:t>por error con medicación o </a:t>
            </a:r>
            <a:r>
              <a:rPr lang="es-ES" sz="2200" dirty="0" smtClean="0"/>
              <a:t>alimentación.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Equivocarse al </a:t>
            </a:r>
            <a:r>
              <a:rPr lang="es-ES" sz="2200" dirty="0"/>
              <a:t>tomar la </a:t>
            </a:r>
            <a:r>
              <a:rPr lang="es-ES" sz="2200" dirty="0" smtClean="0"/>
              <a:t>medicación.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No </a:t>
            </a:r>
            <a:r>
              <a:rPr lang="es-ES" sz="2200" dirty="0"/>
              <a:t>recordar lo que han dicho médicos y </a:t>
            </a:r>
            <a:r>
              <a:rPr lang="es-ES" sz="2200" dirty="0" smtClean="0"/>
              <a:t>enfermeros.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Dificultades </a:t>
            </a:r>
            <a:r>
              <a:rPr lang="es-ES" sz="2200" dirty="0"/>
              <a:t>en el cálculo de la dosis de </a:t>
            </a:r>
            <a:r>
              <a:rPr lang="es-ES" sz="2200" dirty="0" smtClean="0"/>
              <a:t>insulina.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200" dirty="0" smtClean="0"/>
              <a:t>Entender </a:t>
            </a:r>
            <a:r>
              <a:rPr lang="es-ES" sz="2200" dirty="0"/>
              <a:t>de forma equivocada las </a:t>
            </a:r>
            <a:r>
              <a:rPr lang="es-ES" sz="2200" dirty="0" smtClean="0"/>
              <a:t>indicaciones.</a:t>
            </a:r>
            <a:endParaRPr lang="ca-ES" sz="2200" dirty="0"/>
          </a:p>
        </p:txBody>
      </p:sp>
      <p:sp>
        <p:nvSpPr>
          <p:cNvPr id="5" name="4 Rectángulo"/>
          <p:cNvSpPr/>
          <p:nvPr/>
        </p:nvSpPr>
        <p:spPr>
          <a:xfrm>
            <a:off x="323528" y="1412776"/>
            <a:ext cx="75608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Los </a:t>
            </a:r>
            <a:r>
              <a:rPr lang="es-ES" b="1" dirty="0"/>
              <a:t>pacientes también cometen errores en el curso de los </a:t>
            </a:r>
            <a:r>
              <a:rPr lang="es-ES" b="1" dirty="0" smtClean="0"/>
              <a:t>tratamientos.</a:t>
            </a:r>
            <a:endParaRPr lang="ca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59945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1. </a:t>
            </a:r>
            <a:r>
              <a:rPr lang="es-ES" sz="2000" b="1" dirty="0" smtClean="0"/>
              <a:t>ERRORES QUE COMETEN LOS </a:t>
            </a:r>
            <a:r>
              <a:rPr lang="es-ES" sz="2000" b="1" dirty="0" smtClean="0">
                <a:solidFill>
                  <a:srgbClr val="FF0000"/>
                </a:solidFill>
              </a:rPr>
              <a:t>PACIENTES </a:t>
            </a:r>
            <a:r>
              <a:rPr lang="es-ES" sz="2000" b="1" dirty="0" smtClean="0"/>
              <a:t>(I)</a:t>
            </a:r>
            <a:endParaRPr lang="ca-E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632"/>
            <a:ext cx="1512168" cy="10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20608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*43% </a:t>
            </a:r>
            <a:r>
              <a:rPr lang="ca-ES" dirty="0" err="1" smtClean="0"/>
              <a:t>pacientes</a:t>
            </a:r>
            <a:r>
              <a:rPr lang="ca-ES" dirty="0" smtClean="0"/>
              <a:t> </a:t>
            </a:r>
            <a:r>
              <a:rPr lang="ca-ES" dirty="0" err="1" smtClean="0"/>
              <a:t>diabéticos</a:t>
            </a:r>
            <a:r>
              <a:rPr lang="ca-ES" dirty="0" smtClean="0"/>
              <a:t>, </a:t>
            </a:r>
            <a:r>
              <a:rPr lang="ca-ES" dirty="0" err="1" smtClean="0"/>
              <a:t>afirmaron</a:t>
            </a:r>
            <a:r>
              <a:rPr lang="ca-ES" dirty="0" smtClean="0"/>
              <a:t> que </a:t>
            </a:r>
            <a:r>
              <a:rPr lang="ca-ES" dirty="0" err="1" smtClean="0"/>
              <a:t>cometían</a:t>
            </a:r>
            <a:r>
              <a:rPr lang="ca-ES" dirty="0" smtClean="0"/>
              <a:t> </a:t>
            </a:r>
            <a:r>
              <a:rPr lang="ca-ES" dirty="0" err="1" smtClean="0"/>
              <a:t>errores</a:t>
            </a:r>
            <a:r>
              <a:rPr lang="ca-ES" dirty="0" smtClean="0"/>
              <a:t> </a:t>
            </a:r>
            <a:r>
              <a:rPr lang="ca-ES" dirty="0" err="1" smtClean="0"/>
              <a:t>durante</a:t>
            </a:r>
            <a:r>
              <a:rPr lang="ca-ES" dirty="0" smtClean="0"/>
              <a:t> el </a:t>
            </a:r>
            <a:r>
              <a:rPr lang="ca-ES" dirty="0" err="1" smtClean="0"/>
              <a:t>tratamiento</a:t>
            </a:r>
            <a:r>
              <a:rPr lang="ca-ES" dirty="0"/>
              <a:t>.</a:t>
            </a:r>
            <a:r>
              <a:rPr lang="ca-ES" dirty="0" smtClean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209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43608" y="59945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1. </a:t>
            </a:r>
            <a:r>
              <a:rPr lang="es-ES" sz="2000" b="1" dirty="0" smtClean="0"/>
              <a:t>ERRORES QUE COMETEN LOS </a:t>
            </a:r>
            <a:r>
              <a:rPr lang="es-ES" sz="2000" b="1" dirty="0" smtClean="0">
                <a:solidFill>
                  <a:srgbClr val="FF0000"/>
                </a:solidFill>
              </a:rPr>
              <a:t>PACIENTES </a:t>
            </a:r>
            <a:r>
              <a:rPr lang="es-ES" sz="2000" b="1" dirty="0" smtClean="0"/>
              <a:t>(II)</a:t>
            </a:r>
            <a:endParaRPr lang="ca-ES" sz="2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632"/>
            <a:ext cx="1512168" cy="10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20608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 </a:t>
            </a:r>
            <a:r>
              <a:rPr lang="es-ES" dirty="0"/>
              <a:t>muy importante que el paciente o la familia reciban una </a:t>
            </a:r>
            <a:r>
              <a:rPr lang="es-ES" b="1" dirty="0">
                <a:solidFill>
                  <a:srgbClr val="FF0000"/>
                </a:solidFill>
              </a:rPr>
              <a:t>educación</a:t>
            </a:r>
            <a:r>
              <a:rPr lang="es-ES" dirty="0"/>
              <a:t> que incluya lo siguiente: </a:t>
            </a:r>
            <a:endParaRPr lang="es-ES" dirty="0" smtClean="0"/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C</a:t>
            </a:r>
            <a:r>
              <a:rPr lang="es-ES" dirty="0" smtClean="0"/>
              <a:t>omo guardar </a:t>
            </a:r>
            <a:r>
              <a:rPr lang="es-ES" dirty="0"/>
              <a:t>la </a:t>
            </a:r>
            <a:r>
              <a:rPr lang="es-ES" dirty="0" smtClean="0"/>
              <a:t>insulina</a:t>
            </a:r>
            <a:r>
              <a:rPr lang="es-ES" dirty="0"/>
              <a:t>.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Manejo </a:t>
            </a:r>
            <a:r>
              <a:rPr lang="es-ES" dirty="0"/>
              <a:t>correcto de los dispositivos de insulina (plumas</a:t>
            </a:r>
            <a:r>
              <a:rPr lang="es-ES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Recambio </a:t>
            </a:r>
            <a:r>
              <a:rPr lang="es-ES" dirty="0"/>
              <a:t>de las </a:t>
            </a:r>
            <a:r>
              <a:rPr lang="es-ES" dirty="0" smtClean="0"/>
              <a:t>agujas</a:t>
            </a:r>
            <a:r>
              <a:rPr lang="es-E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Técnica </a:t>
            </a:r>
            <a:r>
              <a:rPr lang="es-ES" dirty="0"/>
              <a:t>de inyección de la </a:t>
            </a:r>
            <a:r>
              <a:rPr lang="es-ES" dirty="0" smtClean="0"/>
              <a:t>insulina.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</a:t>
            </a:r>
            <a:r>
              <a:rPr lang="es-ES" dirty="0" smtClean="0"/>
              <a:t>otación </a:t>
            </a:r>
            <a:r>
              <a:rPr lang="es-ES" dirty="0"/>
              <a:t>de las zonas de punción. </a:t>
            </a:r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………………………………………………………..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331640" y="5157192"/>
            <a:ext cx="65527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LOS PROGRAMAS ESTRUCTURADOS AL INICIO DEL TRATAMIENTO CON INSULINA AYUDAN A DISMINUIR ESTOS ERRORES.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41173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241257" cy="3600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1 Rectángulo"/>
          <p:cNvSpPr/>
          <p:nvPr/>
        </p:nvSpPr>
        <p:spPr>
          <a:xfrm>
            <a:off x="3491880" y="27089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>
                <a:hlinkClick r:id="rId3"/>
              </a:rPr>
              <a:t>Insulin Pens Devices</a:t>
            </a:r>
            <a:endParaRPr lang="en-US" dirty="0"/>
          </a:p>
          <a:p>
            <a:pPr fontAlgn="base"/>
            <a:r>
              <a:rPr lang="en-US" dirty="0">
                <a:hlinkClick r:id="rId4"/>
              </a:rPr>
              <a:t>Recommendations</a:t>
            </a:r>
            <a:endParaRPr lang="en-US" dirty="0"/>
          </a:p>
          <a:p>
            <a:pPr fontAlgn="base"/>
            <a:r>
              <a:rPr lang="en-US" dirty="0">
                <a:hlinkClick r:id="rId5"/>
              </a:rPr>
              <a:t>Mentored Quality-Improvement Program</a:t>
            </a:r>
            <a:endParaRPr lang="en-US" dirty="0"/>
          </a:p>
          <a:p>
            <a:pPr fontAlgn="base"/>
            <a:r>
              <a:rPr lang="en-US" dirty="0">
                <a:hlinkClick r:id="rId6"/>
              </a:rPr>
              <a:t>Insulin Pen Safety</a:t>
            </a:r>
            <a:endParaRPr lang="en-US" dirty="0"/>
          </a:p>
          <a:p>
            <a:pPr fontAlgn="base"/>
            <a:r>
              <a:rPr lang="en-US" dirty="0">
                <a:hlinkClick r:id="rId7"/>
              </a:rPr>
              <a:t>Building on a Safety Culture</a:t>
            </a:r>
            <a:endParaRPr lang="en-US" dirty="0"/>
          </a:p>
          <a:p>
            <a:pPr fontAlgn="base"/>
            <a:r>
              <a:rPr lang="en-US" dirty="0">
                <a:hlinkClick r:id="rId8"/>
              </a:rPr>
              <a:t>Continuing Education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6127" y="5425480"/>
            <a:ext cx="280365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000" b="1" i="1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American</a:t>
            </a:r>
            <a:r>
              <a:rPr kumimoji="0" lang="ca-ES" altLang="ca-ES" sz="1000" b="1" i="1" u="none" strike="noStrike" cap="none" normalizeH="0" dirty="0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 </a:t>
            </a:r>
            <a:r>
              <a:rPr kumimoji="0" lang="ca-ES" altLang="ca-ES" sz="1000" b="1" i="1" u="none" strike="noStrike" cap="none" normalizeH="0" dirty="0" err="1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Journal</a:t>
            </a:r>
            <a:r>
              <a:rPr kumimoji="0" lang="ca-ES" altLang="ca-ES" sz="1000" b="1" i="1" u="none" strike="noStrike" cap="none" normalizeH="0" dirty="0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 of Health-System </a:t>
            </a:r>
            <a:r>
              <a:rPr kumimoji="0" lang="ca-ES" altLang="ca-ES" sz="1000" b="1" i="1" u="none" strike="noStrike" cap="none" normalizeH="0" dirty="0" err="1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Pharmacy</a:t>
            </a:r>
            <a:endParaRPr kumimoji="0" lang="ca-ES" altLang="ca-ES" sz="1000" b="1" i="1" u="none" strike="noStrike" cap="none" normalizeH="0" baseline="0" dirty="0" smtClean="0">
              <a:ln>
                <a:noFill/>
              </a:ln>
              <a:solidFill>
                <a:srgbClr val="403838"/>
              </a:solidFill>
              <a:effectLst/>
              <a:latin typeface="inherit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000" b="1" i="1" u="none" strike="noStrike" cap="none" normalizeH="0" baseline="0" dirty="0" err="1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October</a:t>
            </a:r>
            <a:r>
              <a:rPr kumimoji="0" lang="ca-ES" altLang="ca-ES" sz="1000" b="1" i="1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 1, 2016; 73 (19 </a:t>
            </a:r>
            <a:r>
              <a:rPr kumimoji="0" lang="ca-ES" altLang="ca-ES" sz="1000" b="1" i="1" u="none" strike="noStrike" cap="none" normalizeH="0" baseline="0" dirty="0" err="1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Supplement</a:t>
            </a:r>
            <a:r>
              <a:rPr kumimoji="0" lang="ca-ES" altLang="ca-ES" sz="1000" b="1" i="1" u="none" strike="noStrike" cap="none" normalizeH="0" baseline="0" dirty="0" smtClean="0">
                <a:ln>
                  <a:noFill/>
                </a:ln>
                <a:solidFill>
                  <a:srgbClr val="403838"/>
                </a:solidFill>
                <a:effectLst/>
                <a:latin typeface="inherit"/>
                <a:cs typeface="Lucida Sans Unicode" pitchFamily="34" charset="0"/>
              </a:rPr>
              <a:t> 5)</a:t>
            </a:r>
            <a:endParaRPr kumimoji="0" lang="ca-ES" altLang="ca-E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ca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ca-ES" altLang="ca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a-ES" altLang="ca-E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0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1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1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97320" cy="428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1340768"/>
            <a:ext cx="3801616" cy="15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08312" y="3139221"/>
            <a:ext cx="4572000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ca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Insulina (8%) </a:t>
            </a:r>
            <a:r>
              <a:rPr lang="ca-ES" sz="2000" dirty="0" smtClean="0"/>
              <a:t/>
            </a:r>
            <a:br>
              <a:rPr lang="ca-ES" sz="2000" dirty="0" smtClean="0"/>
            </a:br>
            <a:r>
              <a:rPr lang="ca-ES" sz="2000" dirty="0" err="1" smtClean="0"/>
              <a:t>Anticoagulantes</a:t>
            </a:r>
            <a:r>
              <a:rPr lang="ca-ES" sz="2000" dirty="0" smtClean="0"/>
              <a:t> (6,2%) </a:t>
            </a:r>
            <a:br>
              <a:rPr lang="ca-ES" sz="2000" dirty="0" smtClean="0"/>
            </a:br>
            <a:r>
              <a:rPr lang="ca-ES" sz="2000" dirty="0" err="1" smtClean="0"/>
              <a:t>Amoxicilina</a:t>
            </a:r>
            <a:r>
              <a:rPr lang="ca-ES" sz="2000" dirty="0" smtClean="0"/>
              <a:t> (4,3%) </a:t>
            </a:r>
            <a:br>
              <a:rPr lang="ca-ES" sz="2000" dirty="0" smtClean="0"/>
            </a:br>
            <a:r>
              <a:rPr lang="ca-ES" sz="2000" dirty="0" smtClean="0"/>
              <a:t>Aspirina (2,5%) </a:t>
            </a:r>
            <a:br>
              <a:rPr lang="ca-ES" sz="2000" dirty="0" smtClean="0"/>
            </a:br>
            <a:r>
              <a:rPr lang="ca-ES" sz="2000" dirty="0" smtClean="0"/>
              <a:t>Trimetoprim-</a:t>
            </a:r>
            <a:r>
              <a:rPr lang="ca-ES" sz="2000" dirty="0" err="1" smtClean="0"/>
              <a:t>sulfametoxazol</a:t>
            </a:r>
            <a:r>
              <a:rPr lang="ca-ES" sz="2000" dirty="0" smtClean="0"/>
              <a:t> (2,2%) </a:t>
            </a:r>
            <a:br>
              <a:rPr lang="ca-ES" sz="2000" dirty="0" smtClean="0"/>
            </a:br>
            <a:r>
              <a:rPr lang="ca-ES" sz="2000" dirty="0" err="1" smtClean="0"/>
              <a:t>Hidrocodona</a:t>
            </a:r>
            <a:r>
              <a:rPr lang="ca-ES" sz="2000" dirty="0" smtClean="0"/>
              <a:t> / </a:t>
            </a:r>
            <a:r>
              <a:rPr lang="ca-ES" sz="2000" dirty="0" err="1" smtClean="0"/>
              <a:t>acetaminofeno</a:t>
            </a:r>
            <a:r>
              <a:rPr lang="ca-ES" sz="2000" dirty="0" smtClean="0"/>
              <a:t> (2,2%) </a:t>
            </a:r>
            <a:br>
              <a:rPr lang="ca-ES" sz="2000" dirty="0" smtClean="0"/>
            </a:br>
            <a:r>
              <a:rPr lang="ca-ES" sz="2000" dirty="0" err="1" smtClean="0"/>
              <a:t>Ibuprofeno</a:t>
            </a:r>
            <a:r>
              <a:rPr lang="ca-ES" sz="2000" dirty="0" smtClean="0"/>
              <a:t> (2,1%) </a:t>
            </a:r>
            <a:br>
              <a:rPr lang="ca-ES" sz="2000" dirty="0" smtClean="0"/>
            </a:br>
            <a:r>
              <a:rPr lang="ca-ES" sz="2000" dirty="0" err="1" smtClean="0"/>
              <a:t>Acetaminofeno</a:t>
            </a:r>
            <a:r>
              <a:rPr lang="ca-ES" sz="2000" dirty="0" smtClean="0"/>
              <a:t> (1,8%) </a:t>
            </a:r>
            <a:br>
              <a:rPr lang="ca-ES" sz="2000" dirty="0" smtClean="0"/>
            </a:br>
            <a:r>
              <a:rPr lang="ca-ES" sz="2000" dirty="0" smtClean="0"/>
              <a:t>Cefalexina (1,6%) </a:t>
            </a:r>
            <a:br>
              <a:rPr lang="ca-ES" sz="2000" dirty="0" smtClean="0"/>
            </a:br>
            <a:r>
              <a:rPr lang="ca-ES" sz="2000" dirty="0" err="1" smtClean="0"/>
              <a:t>Penicilina</a:t>
            </a:r>
            <a:r>
              <a:rPr lang="ca-ES" sz="2000" dirty="0" smtClean="0"/>
              <a:t> (1,3%)</a:t>
            </a:r>
            <a:endParaRPr lang="ca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The "Top 10" Drug Errors and How to Prevent Them</a:t>
            </a:r>
            <a:r>
              <a:rPr lang="en-US" sz="1000" dirty="0" smtClean="0"/>
              <a:t> </a:t>
            </a:r>
            <a:endParaRPr lang="ca-ES" sz="1000" dirty="0"/>
          </a:p>
        </p:txBody>
      </p:sp>
      <p:sp>
        <p:nvSpPr>
          <p:cNvPr id="7" name="6 Rectángulo"/>
          <p:cNvSpPr/>
          <p:nvPr/>
        </p:nvSpPr>
        <p:spPr>
          <a:xfrm>
            <a:off x="107504" y="188640"/>
            <a:ext cx="8280920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TOP 10 DE MEDICAMENTOS </a:t>
            </a:r>
            <a:r>
              <a:rPr lang="es-ES" sz="2500" b="1" dirty="0" smtClean="0"/>
              <a:t>QUE PROVOCAN MÁS VISITAS A </a:t>
            </a:r>
            <a:r>
              <a:rPr lang="es-ES" sz="2500" b="1" dirty="0" smtClean="0">
                <a:solidFill>
                  <a:srgbClr val="FF0000"/>
                </a:solidFill>
              </a:rPr>
              <a:t>URGENCIAS </a:t>
            </a:r>
            <a:endParaRPr lang="ca-ES" sz="2500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43808" y="3212976"/>
            <a:ext cx="2808312" cy="577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92696"/>
            <a:ext cx="6144286" cy="707886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4000" b="1" dirty="0" smtClean="0">
                <a:solidFill>
                  <a:schemeClr val="tx1"/>
                </a:solidFill>
              </a:rPr>
              <a:t>MEDICAMENTO DE RIESGO:</a:t>
            </a:r>
            <a:endParaRPr lang="ca-ES" sz="40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1868631"/>
            <a:ext cx="835292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2400" b="1" dirty="0" smtClean="0"/>
              <a:t>Son </a:t>
            </a:r>
            <a:r>
              <a:rPr lang="ca-ES" sz="2400" b="1" dirty="0" err="1" smtClean="0"/>
              <a:t>aquellos</a:t>
            </a:r>
            <a:r>
              <a:rPr lang="ca-ES" sz="2400" b="1" dirty="0" smtClean="0"/>
              <a:t> que </a:t>
            </a:r>
            <a:r>
              <a:rPr lang="ca-ES" sz="2400" b="1" dirty="0" err="1" smtClean="0"/>
              <a:t>utilizados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incorrectamente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presentan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mayor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probabilidad</a:t>
            </a:r>
            <a:r>
              <a:rPr lang="ca-ES" sz="2400" b="1" dirty="0" smtClean="0"/>
              <a:t> de causar </a:t>
            </a:r>
            <a:r>
              <a:rPr lang="ca-ES" sz="2400" b="1" dirty="0" err="1" smtClean="0"/>
              <a:t>daños</a:t>
            </a:r>
            <a:r>
              <a:rPr lang="ca-ES" sz="2400" b="1" dirty="0" smtClean="0"/>
              <a:t> graves o </a:t>
            </a:r>
            <a:r>
              <a:rPr lang="ca-ES" sz="2400" b="1" dirty="0" err="1" smtClean="0"/>
              <a:t>incluso</a:t>
            </a:r>
            <a:r>
              <a:rPr lang="ca-ES" sz="2400" b="1" dirty="0" smtClean="0"/>
              <a:t> la </a:t>
            </a:r>
            <a:r>
              <a:rPr lang="ca-ES" sz="2400" b="1" dirty="0" err="1" smtClean="0"/>
              <a:t>muerte</a:t>
            </a:r>
            <a:r>
              <a:rPr lang="ca-ES" sz="2400" b="1" dirty="0" smtClean="0"/>
              <a:t> a los </a:t>
            </a:r>
            <a:r>
              <a:rPr lang="ca-ES" sz="2400" b="1" dirty="0" err="1" smtClean="0"/>
              <a:t>pacientes</a:t>
            </a:r>
            <a:r>
              <a:rPr lang="ca-ES" sz="2400" b="1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3390091"/>
            <a:ext cx="8136904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2400" b="1" dirty="0" smtClean="0"/>
              <a:t>El </a:t>
            </a:r>
            <a:r>
              <a:rPr lang="ca-ES" sz="2400" b="1" dirty="0" err="1" smtClean="0"/>
              <a:t>estrecho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margen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terapéutico</a:t>
            </a:r>
            <a:r>
              <a:rPr lang="ca-ES" sz="2400" b="1" dirty="0" smtClean="0"/>
              <a:t> es una de las </a:t>
            </a:r>
            <a:r>
              <a:rPr lang="ca-ES" sz="2400" b="1" dirty="0" err="1" smtClean="0"/>
              <a:t>caraceteristicas</a:t>
            </a:r>
            <a:r>
              <a:rPr lang="ca-ES" sz="2400" b="1" dirty="0" smtClean="0"/>
              <a:t> de estos </a:t>
            </a:r>
            <a:r>
              <a:rPr lang="ca-ES" sz="2400" b="1" dirty="0" err="1" smtClean="0"/>
              <a:t>medicamentos</a:t>
            </a:r>
            <a:endParaRPr lang="ca-ES" sz="2400" b="1" dirty="0"/>
          </a:p>
        </p:txBody>
      </p:sp>
      <p:sp>
        <p:nvSpPr>
          <p:cNvPr id="5" name="4 Flecha derecha"/>
          <p:cNvSpPr/>
          <p:nvPr/>
        </p:nvSpPr>
        <p:spPr>
          <a:xfrm>
            <a:off x="3779912" y="3822139"/>
            <a:ext cx="15121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5 CuadroTexto"/>
          <p:cNvSpPr txBox="1"/>
          <p:nvPr/>
        </p:nvSpPr>
        <p:spPr>
          <a:xfrm>
            <a:off x="1115616" y="4614227"/>
            <a:ext cx="799288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a-ES" sz="2400" b="1" dirty="0" smtClean="0"/>
              <a:t>La insulina </a:t>
            </a:r>
            <a:r>
              <a:rPr lang="ca-ES" sz="2400" b="1" dirty="0" err="1" smtClean="0"/>
              <a:t>está</a:t>
            </a:r>
            <a:r>
              <a:rPr lang="ca-ES" sz="2400" b="1" dirty="0" smtClean="0"/>
              <a:t> considerada como </a:t>
            </a:r>
            <a:r>
              <a:rPr lang="ca-ES" sz="2400" b="1" dirty="0" err="1" smtClean="0"/>
              <a:t>medicamento</a:t>
            </a:r>
            <a:r>
              <a:rPr lang="ca-ES" sz="2400" b="1" dirty="0" smtClean="0"/>
              <a:t> de </a:t>
            </a:r>
            <a:r>
              <a:rPr lang="ca-ES" sz="2400" b="1" dirty="0" err="1" smtClean="0"/>
              <a:t>riesgo</a:t>
            </a:r>
            <a:r>
              <a:rPr lang="ca-ES" sz="2400" b="1" dirty="0" smtClean="0"/>
              <a:t> por ISMP</a:t>
            </a:r>
            <a:r>
              <a:rPr lang="ca-ES" sz="2400" b="1" baseline="30000" dirty="0" smtClean="0"/>
              <a:t>1</a:t>
            </a:r>
            <a:r>
              <a:rPr lang="ca-ES" sz="2400" b="1" dirty="0" smtClean="0"/>
              <a:t> y </a:t>
            </a:r>
            <a:r>
              <a:rPr lang="ca-ES" sz="2400" b="1" dirty="0" err="1" smtClean="0"/>
              <a:t>está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incluida</a:t>
            </a:r>
            <a:r>
              <a:rPr lang="ca-ES" sz="2400" b="1" dirty="0" smtClean="0"/>
              <a:t> en la </a:t>
            </a:r>
            <a:r>
              <a:rPr lang="ca-ES" sz="2400" b="1" dirty="0" err="1" smtClean="0"/>
              <a:t>lista</a:t>
            </a:r>
            <a:r>
              <a:rPr lang="ca-ES" sz="2400" b="1" dirty="0" smtClean="0"/>
              <a:t> MARC</a:t>
            </a:r>
            <a:r>
              <a:rPr lang="ca-ES" sz="2400" b="1" baseline="30000" dirty="0" smtClean="0"/>
              <a:t>2</a:t>
            </a:r>
            <a:endParaRPr lang="ca-ES" sz="2400" b="1" baseline="30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6351131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aseline="30000" dirty="0" smtClean="0"/>
              <a:t>1</a:t>
            </a:r>
            <a:r>
              <a:rPr lang="ca-ES" sz="1000" dirty="0" smtClean="0"/>
              <a:t>ISMSP: </a:t>
            </a:r>
            <a:r>
              <a:rPr lang="ca-ES" sz="1000" dirty="0" err="1" smtClean="0"/>
              <a:t>Institute</a:t>
            </a:r>
            <a:r>
              <a:rPr lang="ca-ES" sz="1000" dirty="0" smtClean="0"/>
              <a:t> of </a:t>
            </a:r>
            <a:r>
              <a:rPr lang="ca-ES" sz="1000" dirty="0" err="1" smtClean="0"/>
              <a:t>safe</a:t>
            </a:r>
            <a:r>
              <a:rPr lang="ca-ES" sz="1000" dirty="0" smtClean="0"/>
              <a:t> </a:t>
            </a:r>
            <a:r>
              <a:rPr lang="ca-ES" sz="1000" dirty="0" err="1" smtClean="0"/>
              <a:t>Medication</a:t>
            </a:r>
            <a:r>
              <a:rPr lang="ca-ES" sz="1000" dirty="0" smtClean="0"/>
              <a:t> </a:t>
            </a:r>
            <a:r>
              <a:rPr lang="ca-ES" sz="1000" dirty="0" err="1" smtClean="0"/>
              <a:t>Practice</a:t>
            </a:r>
            <a:endParaRPr lang="ca-ES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6495147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aseline="30000" dirty="0" smtClean="0"/>
              <a:t>2</a:t>
            </a:r>
            <a:r>
              <a:rPr lang="ca-ES" sz="1000" dirty="0" smtClean="0"/>
              <a:t>MARC: </a:t>
            </a:r>
            <a:r>
              <a:rPr lang="ca-ES" sz="1000" dirty="0" err="1" smtClean="0"/>
              <a:t>lista</a:t>
            </a:r>
            <a:r>
              <a:rPr lang="ca-ES" sz="1000" dirty="0" smtClean="0"/>
              <a:t> de </a:t>
            </a:r>
            <a:r>
              <a:rPr lang="ca-ES" sz="1000" dirty="0" err="1" smtClean="0"/>
              <a:t>medicamentos</a:t>
            </a:r>
            <a:r>
              <a:rPr lang="ca-ES" sz="1000" dirty="0" smtClean="0"/>
              <a:t> de alto </a:t>
            </a:r>
            <a:r>
              <a:rPr lang="ca-ES" sz="1000" dirty="0" err="1" smtClean="0"/>
              <a:t>riesgo</a:t>
            </a:r>
            <a:r>
              <a:rPr lang="ca-ES" sz="1000" dirty="0" smtClean="0"/>
              <a:t> para el </a:t>
            </a:r>
            <a:r>
              <a:rPr lang="ca-ES" sz="1000" dirty="0" err="1" smtClean="0"/>
              <a:t>paciente</a:t>
            </a:r>
            <a:r>
              <a:rPr lang="ca-ES" sz="1000" dirty="0" smtClean="0"/>
              <a:t> </a:t>
            </a:r>
            <a:r>
              <a:rPr lang="ca-ES" sz="1000" dirty="0" err="1" smtClean="0"/>
              <a:t>crónico</a:t>
            </a:r>
            <a:r>
              <a:rPr lang="ca-ES" sz="1000" dirty="0" smtClean="0"/>
              <a:t>.</a:t>
            </a:r>
            <a:endParaRPr lang="ca-ES" sz="1000" dirty="0"/>
          </a:p>
        </p:txBody>
      </p:sp>
      <p:pic>
        <p:nvPicPr>
          <p:cNvPr id="1026" name="Picture 2" descr="Resultat d'imatges per a ismp medicamentos ries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86" y="44624"/>
            <a:ext cx="1992618" cy="109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8104" y="37170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>
                <a:solidFill>
                  <a:schemeClr val="bg1"/>
                </a:solidFill>
              </a:rPr>
              <a:t>ej</a:t>
            </a:r>
            <a:r>
              <a:rPr lang="ca-ES" sz="2400" b="1" dirty="0">
                <a:solidFill>
                  <a:schemeClr val="bg1"/>
                </a:solidFill>
              </a:rPr>
              <a:t>. </a:t>
            </a:r>
            <a:r>
              <a:rPr lang="ca-ES" sz="2400" b="1" dirty="0" err="1" smtClean="0">
                <a:solidFill>
                  <a:schemeClr val="bg1"/>
                </a:solidFill>
              </a:rPr>
              <a:t>Antidiabéticos</a:t>
            </a:r>
            <a:endParaRPr lang="ca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xes para comuni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3016"/>
            <a:ext cx="1709328" cy="16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19672" y="188640"/>
            <a:ext cx="582507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4000" dirty="0" smtClean="0">
                <a:solidFill>
                  <a:srgbClr val="C00000"/>
                </a:solidFill>
              </a:rPr>
              <a:t>COMUNICACIÓN DE ERRORES CON INSULINA</a:t>
            </a:r>
            <a:endParaRPr lang="ca-ES" sz="40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1734428"/>
            <a:ext cx="74888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MedMarx</a:t>
            </a:r>
            <a:r>
              <a:rPr lang="ca-ES" sz="2200" baseline="30000" dirty="0" smtClean="0"/>
              <a:t>1</a:t>
            </a:r>
            <a:r>
              <a:rPr lang="ca-ES" sz="2200" dirty="0" smtClean="0"/>
              <a:t> (2000-2001): 4.764 </a:t>
            </a:r>
            <a:r>
              <a:rPr lang="ca-ES" sz="2200" dirty="0" err="1" smtClean="0"/>
              <a:t>errores</a:t>
            </a:r>
            <a:r>
              <a:rPr lang="ca-ES" sz="2200" dirty="0" smtClean="0"/>
              <a:t> -----------&gt;(6,6% </a:t>
            </a:r>
            <a:r>
              <a:rPr lang="ca-ES" sz="2200" dirty="0" err="1" smtClean="0"/>
              <a:t>daño</a:t>
            </a:r>
            <a:r>
              <a:rPr lang="ca-ES" sz="2200" dirty="0" smtClean="0"/>
              <a:t>).</a:t>
            </a:r>
          </a:p>
          <a:p>
            <a:endParaRPr lang="ca-ES" sz="2200" dirty="0"/>
          </a:p>
          <a:p>
            <a:r>
              <a:rPr lang="ca-ES" sz="2200" dirty="0" smtClean="0"/>
              <a:t>PA-PSRS</a:t>
            </a:r>
            <a:r>
              <a:rPr lang="ca-ES" sz="2200" baseline="30000" dirty="0" smtClean="0"/>
              <a:t>2</a:t>
            </a:r>
            <a:r>
              <a:rPr lang="ca-ES" sz="2200" dirty="0" smtClean="0"/>
              <a:t>: 25% </a:t>
            </a:r>
            <a:r>
              <a:rPr lang="ca-ES" sz="2200" dirty="0" err="1" smtClean="0"/>
              <a:t>errores</a:t>
            </a:r>
            <a:r>
              <a:rPr lang="ca-ES" sz="2200" dirty="0" smtClean="0"/>
              <a:t> por </a:t>
            </a:r>
            <a:r>
              <a:rPr lang="ca-ES" sz="2200" dirty="0" err="1" smtClean="0"/>
              <a:t>medicamentos</a:t>
            </a:r>
            <a:r>
              <a:rPr lang="ca-ES" sz="2200" dirty="0" smtClean="0"/>
              <a:t> de </a:t>
            </a:r>
            <a:r>
              <a:rPr lang="ca-ES" sz="2200" dirty="0" err="1" smtClean="0"/>
              <a:t>riesgo</a:t>
            </a:r>
            <a:r>
              <a:rPr lang="ca-ES" sz="2200" dirty="0" smtClean="0"/>
              <a:t> </a:t>
            </a:r>
          </a:p>
          <a:p>
            <a:endParaRPr lang="ca-ES" sz="2200" dirty="0" smtClean="0"/>
          </a:p>
          <a:p>
            <a:r>
              <a:rPr lang="ca-ES" sz="2200" dirty="0"/>
              <a:t> </a:t>
            </a:r>
            <a:r>
              <a:rPr lang="ca-ES" sz="2200" dirty="0" smtClean="0"/>
              <a:t>                      </a:t>
            </a:r>
          </a:p>
          <a:p>
            <a:endParaRPr lang="ca-ES" sz="2200" dirty="0" smtClean="0"/>
          </a:p>
          <a:p>
            <a:endParaRPr lang="ca-ES" sz="2200" dirty="0" smtClean="0"/>
          </a:p>
          <a:p>
            <a:r>
              <a:rPr lang="ca-ES" sz="2200" dirty="0" smtClean="0"/>
              <a:t>Cataluña (2014-2015): 1.828 </a:t>
            </a:r>
            <a:r>
              <a:rPr lang="ca-ES" sz="2200" dirty="0" err="1" smtClean="0"/>
              <a:t>errores</a:t>
            </a:r>
            <a:r>
              <a:rPr lang="ca-ES" sz="2200" dirty="0" smtClean="0"/>
              <a:t> </a:t>
            </a:r>
            <a:r>
              <a:rPr lang="ca-ES" sz="2200" dirty="0" err="1" smtClean="0"/>
              <a:t>comunicados</a:t>
            </a:r>
            <a:endParaRPr lang="ca-ES" sz="2200" dirty="0" smtClean="0"/>
          </a:p>
          <a:p>
            <a:endParaRPr lang="ca-ES" sz="2200" dirty="0" smtClean="0"/>
          </a:p>
          <a:p>
            <a:endParaRPr lang="ca-ES" sz="2200" dirty="0"/>
          </a:p>
          <a:p>
            <a:r>
              <a:rPr lang="ca-ES" sz="2200" dirty="0" smtClean="0"/>
              <a:t>                            </a:t>
            </a:r>
          </a:p>
          <a:p>
            <a:r>
              <a:rPr lang="ca-ES" sz="2200" dirty="0"/>
              <a:t> </a:t>
            </a:r>
            <a:r>
              <a:rPr lang="ca-ES" sz="2200" dirty="0" smtClean="0"/>
              <a:t>                         </a:t>
            </a:r>
            <a:endParaRPr lang="ca-ES" sz="2200" dirty="0"/>
          </a:p>
          <a:p>
            <a:endParaRPr lang="ca-ES" sz="2200" dirty="0"/>
          </a:p>
        </p:txBody>
      </p:sp>
      <p:pic>
        <p:nvPicPr>
          <p:cNvPr id="2052" name="Picture 4" descr="https://tse1.mm.bing.net/th?&amp;id=OIP.M938596eb43ab7de51982856db9028921o0&amp;w=300&amp;h=300&amp;c=0&amp;pid=1.9&amp;rs=0&amp;p=0&amp;r=0">
            <a:hlinkClick r:id="rId4" tooltip="Visualitza els detalls de la imatg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1345332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6351131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aseline="30000" dirty="0" smtClean="0"/>
              <a:t>1</a:t>
            </a:r>
            <a:r>
              <a:rPr lang="ca-ES" sz="1000" dirty="0" smtClean="0"/>
              <a:t>MedMarx: sistema </a:t>
            </a:r>
            <a:r>
              <a:rPr lang="ca-ES" sz="1000" dirty="0" err="1" smtClean="0"/>
              <a:t>voluntario</a:t>
            </a:r>
            <a:r>
              <a:rPr lang="ca-ES" sz="1000" dirty="0" smtClean="0"/>
              <a:t> de </a:t>
            </a:r>
            <a:r>
              <a:rPr lang="ca-ES" sz="1000" dirty="0" err="1" smtClean="0"/>
              <a:t>notificación</a:t>
            </a:r>
            <a:r>
              <a:rPr lang="ca-ES" sz="1000" dirty="0" smtClean="0"/>
              <a:t> de </a:t>
            </a:r>
            <a:r>
              <a:rPr lang="ca-ES" sz="1000" dirty="0" err="1" smtClean="0"/>
              <a:t>errores</a:t>
            </a:r>
            <a:r>
              <a:rPr lang="ca-ES" sz="1000" dirty="0" smtClean="0"/>
              <a:t> para los </a:t>
            </a:r>
            <a:r>
              <a:rPr lang="ca-ES" sz="1000" dirty="0" err="1" smtClean="0"/>
              <a:t>hospitales</a:t>
            </a:r>
            <a:r>
              <a:rPr lang="ca-ES" sz="1000" dirty="0" smtClean="0"/>
              <a:t> de USP.</a:t>
            </a:r>
            <a:endParaRPr lang="ca-ES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6495147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baseline="30000" dirty="0" smtClean="0"/>
              <a:t>2</a:t>
            </a:r>
            <a:r>
              <a:rPr lang="ca-ES" sz="1000" dirty="0" smtClean="0"/>
              <a:t>PA-PSRS: </a:t>
            </a:r>
            <a:r>
              <a:rPr lang="ca-ES" sz="1000" dirty="0" err="1" smtClean="0"/>
              <a:t>Pennsylvania</a:t>
            </a:r>
            <a:r>
              <a:rPr lang="ca-ES" sz="1000" dirty="0" smtClean="0"/>
              <a:t> </a:t>
            </a:r>
            <a:r>
              <a:rPr lang="ca-ES" sz="1000" dirty="0" err="1" smtClean="0"/>
              <a:t>Patient</a:t>
            </a:r>
            <a:r>
              <a:rPr lang="ca-ES" sz="1000" dirty="0" smtClean="0"/>
              <a:t> Safety </a:t>
            </a:r>
            <a:r>
              <a:rPr lang="ca-ES" sz="1000" dirty="0" err="1" smtClean="0"/>
              <a:t>Reporting</a:t>
            </a:r>
            <a:r>
              <a:rPr lang="ca-ES" sz="1000" dirty="0" smtClean="0"/>
              <a:t> System.</a:t>
            </a:r>
            <a:endParaRPr lang="ca-ES" sz="1000" dirty="0"/>
          </a:p>
        </p:txBody>
      </p:sp>
      <p:sp>
        <p:nvSpPr>
          <p:cNvPr id="4" name="3 Flecha abajo"/>
          <p:cNvSpPr/>
          <p:nvPr/>
        </p:nvSpPr>
        <p:spPr>
          <a:xfrm>
            <a:off x="4310452" y="292494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Flecha abajo"/>
          <p:cNvSpPr/>
          <p:nvPr/>
        </p:nvSpPr>
        <p:spPr>
          <a:xfrm>
            <a:off x="4441344" y="458112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 descr="Resultado de imaxes para etiquet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70601" y="4117255"/>
            <a:ext cx="6433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xes para etiquet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3255" y="4981664"/>
            <a:ext cx="644637" cy="22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516216" y="509621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57% </a:t>
            </a:r>
            <a:r>
              <a:rPr lang="ca-ES" sz="1200" dirty="0" err="1" smtClean="0"/>
              <a:t>administración</a:t>
            </a:r>
            <a:endParaRPr lang="ca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72200" y="595096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23% </a:t>
            </a:r>
            <a:r>
              <a:rPr lang="ca-ES" sz="1100" dirty="0" err="1" smtClean="0"/>
              <a:t>prescripciones</a:t>
            </a:r>
            <a:r>
              <a:rPr lang="ca-ES" sz="1100" dirty="0" smtClean="0"/>
              <a:t> </a:t>
            </a:r>
            <a:r>
              <a:rPr lang="ca-ES" sz="1100" dirty="0" err="1" smtClean="0"/>
              <a:t>erróneas</a:t>
            </a:r>
            <a:endParaRPr lang="ca-ES" sz="1100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5292080" y="5269496"/>
            <a:ext cx="720080" cy="35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367052" y="5813648"/>
            <a:ext cx="639688" cy="414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633350" y="3479254"/>
            <a:ext cx="1615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/>
              <a:t>16% insulina</a:t>
            </a:r>
            <a:endParaRPr lang="ca-ES" sz="2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741362" y="5533782"/>
            <a:ext cx="1615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dirty="0" smtClean="0"/>
              <a:t>2,4% insulina</a:t>
            </a:r>
            <a:endParaRPr lang="ca-ES" sz="2100" dirty="0"/>
          </a:p>
        </p:txBody>
      </p:sp>
    </p:spTree>
    <p:extLst>
      <p:ext uri="{BB962C8B-B14F-4D97-AF65-F5344CB8AC3E}">
        <p14:creationId xmlns:p14="http://schemas.microsoft.com/office/powerpoint/2010/main" val="9260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" grpId="0"/>
      <p:bldP spid="17" grpId="0"/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1017"/>
            <a:ext cx="5289467" cy="242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5180"/>
            <a:ext cx="5328592" cy="210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496" y="6567155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err="1" smtClean="0"/>
              <a:t>Cousins</a:t>
            </a:r>
            <a:r>
              <a:rPr lang="ca-ES" sz="1000" dirty="0" smtClean="0"/>
              <a:t> D., et al. </a:t>
            </a:r>
            <a:r>
              <a:rPr lang="ca-ES" sz="1000" dirty="0" err="1" smtClean="0"/>
              <a:t>Insulin</a:t>
            </a:r>
            <a:r>
              <a:rPr lang="ca-ES" sz="1000" dirty="0" smtClean="0"/>
              <a:t>, hospitals </a:t>
            </a:r>
            <a:r>
              <a:rPr lang="ca-ES" sz="1000" dirty="0" err="1" smtClean="0"/>
              <a:t>and</a:t>
            </a:r>
            <a:r>
              <a:rPr lang="ca-ES" sz="1000" dirty="0" smtClean="0"/>
              <a:t> </a:t>
            </a:r>
            <a:r>
              <a:rPr lang="ca-ES" sz="1000" dirty="0" err="1" smtClean="0"/>
              <a:t>harm</a:t>
            </a:r>
            <a:r>
              <a:rPr lang="ca-ES" sz="1000" dirty="0" smtClean="0"/>
              <a:t>: a </a:t>
            </a:r>
            <a:r>
              <a:rPr lang="ca-ES" sz="1000" dirty="0" err="1" smtClean="0"/>
              <a:t>review</a:t>
            </a:r>
            <a:r>
              <a:rPr lang="ca-ES" sz="1000" dirty="0" smtClean="0"/>
              <a:t> of </a:t>
            </a:r>
            <a:r>
              <a:rPr lang="ca-ES" sz="1000" dirty="0" err="1" smtClean="0"/>
              <a:t>patient</a:t>
            </a:r>
            <a:r>
              <a:rPr lang="ca-ES" sz="1000" dirty="0" smtClean="0"/>
              <a:t> safety incidents </a:t>
            </a:r>
            <a:r>
              <a:rPr lang="ca-ES" sz="1000" dirty="0" err="1" smtClean="0"/>
              <a:t>reported</a:t>
            </a:r>
            <a:r>
              <a:rPr lang="ca-ES" sz="1000" dirty="0" smtClean="0"/>
              <a:t> to </a:t>
            </a:r>
            <a:r>
              <a:rPr lang="ca-ES" sz="1000" dirty="0" err="1" smtClean="0"/>
              <a:t>the</a:t>
            </a:r>
            <a:r>
              <a:rPr lang="ca-ES" sz="1000" dirty="0" smtClean="0"/>
              <a:t> </a:t>
            </a:r>
            <a:r>
              <a:rPr lang="ca-ES" sz="1000" dirty="0" err="1" smtClean="0"/>
              <a:t>National</a:t>
            </a:r>
            <a:r>
              <a:rPr lang="ca-ES" sz="1000" dirty="0" smtClean="0"/>
              <a:t> </a:t>
            </a:r>
            <a:r>
              <a:rPr lang="ca-ES" sz="1000" dirty="0" err="1" smtClean="0"/>
              <a:t>Patients</a:t>
            </a:r>
            <a:r>
              <a:rPr lang="ca-ES" sz="1000" dirty="0" smtClean="0"/>
              <a:t> Safety </a:t>
            </a:r>
            <a:r>
              <a:rPr lang="ca-ES" sz="1000" dirty="0" err="1" smtClean="0"/>
              <a:t>Agency</a:t>
            </a:r>
            <a:r>
              <a:rPr lang="ca-ES" sz="1000" dirty="0" smtClean="0"/>
              <a:t> (NPSA). Clin </a:t>
            </a:r>
            <a:r>
              <a:rPr lang="ca-ES" sz="1000" dirty="0" err="1" smtClean="0"/>
              <a:t>Med</a:t>
            </a:r>
            <a:r>
              <a:rPr lang="ca-ES" sz="1000" dirty="0" smtClean="0"/>
              <a:t> 2011;11:28-30.</a:t>
            </a:r>
            <a:endParaRPr lang="ca-ES" sz="1000" dirty="0"/>
          </a:p>
        </p:txBody>
      </p:sp>
      <p:sp>
        <p:nvSpPr>
          <p:cNvPr id="6" name="5 Rectángulo"/>
          <p:cNvSpPr/>
          <p:nvPr/>
        </p:nvSpPr>
        <p:spPr>
          <a:xfrm>
            <a:off x="4860032" y="2132856"/>
            <a:ext cx="608947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Elipse"/>
          <p:cNvSpPr/>
          <p:nvPr/>
        </p:nvSpPr>
        <p:spPr>
          <a:xfrm>
            <a:off x="3059832" y="2064093"/>
            <a:ext cx="360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 redondeado"/>
          <p:cNvSpPr/>
          <p:nvPr/>
        </p:nvSpPr>
        <p:spPr>
          <a:xfrm>
            <a:off x="2627784" y="3429000"/>
            <a:ext cx="100811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Rectángulo"/>
          <p:cNvSpPr/>
          <p:nvPr/>
        </p:nvSpPr>
        <p:spPr>
          <a:xfrm rot="16200000">
            <a:off x="3126864" y="2357100"/>
            <a:ext cx="225976" cy="792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6084168" y="860519"/>
            <a:ext cx="28803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/>
              <a:t>61% en la </a:t>
            </a:r>
            <a:r>
              <a:rPr lang="ca-ES" b="1" dirty="0" err="1" smtClean="0"/>
              <a:t>administración</a:t>
            </a:r>
            <a:r>
              <a:rPr lang="ca-ES" b="1" dirty="0" smtClean="0"/>
              <a:t>.</a:t>
            </a:r>
          </a:p>
          <a:p>
            <a:r>
              <a:rPr lang="ca-ES" b="1" dirty="0" smtClean="0"/>
              <a:t>17% en la </a:t>
            </a:r>
            <a:r>
              <a:rPr lang="ca-ES" b="1" dirty="0" err="1" smtClean="0"/>
              <a:t>prescripción</a:t>
            </a:r>
            <a:r>
              <a:rPr lang="ca-ES" b="1" dirty="0" smtClean="0"/>
              <a:t>.</a:t>
            </a:r>
          </a:p>
          <a:p>
            <a:r>
              <a:rPr lang="ca-ES" b="1" dirty="0" smtClean="0"/>
              <a:t>10% en la </a:t>
            </a:r>
            <a:r>
              <a:rPr lang="ca-ES" b="1" dirty="0" err="1" smtClean="0"/>
              <a:t>dispensación</a:t>
            </a:r>
            <a:r>
              <a:rPr lang="ca-ES" b="1" dirty="0" smtClean="0"/>
              <a:t>.</a:t>
            </a:r>
          </a:p>
          <a:p>
            <a:endParaRPr lang="ca-ES" b="1" dirty="0" smtClean="0"/>
          </a:p>
        </p:txBody>
      </p:sp>
      <p:sp>
        <p:nvSpPr>
          <p:cNvPr id="15" name="14 Rectángulo"/>
          <p:cNvSpPr/>
          <p:nvPr/>
        </p:nvSpPr>
        <p:spPr>
          <a:xfrm>
            <a:off x="4860032" y="4725144"/>
            <a:ext cx="55132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Cerrar llave"/>
          <p:cNvSpPr/>
          <p:nvPr/>
        </p:nvSpPr>
        <p:spPr>
          <a:xfrm>
            <a:off x="5580112" y="2132856"/>
            <a:ext cx="216024" cy="100811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13 CuadroTexto"/>
          <p:cNvSpPr txBox="1"/>
          <p:nvPr/>
        </p:nvSpPr>
        <p:spPr>
          <a:xfrm>
            <a:off x="6084168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26% con  </a:t>
            </a:r>
            <a:r>
              <a:rPr lang="ca-ES" b="1" dirty="0" err="1" smtClean="0">
                <a:solidFill>
                  <a:srgbClr val="FF0000"/>
                </a:solidFill>
              </a:rPr>
              <a:t>daño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9" name="18 Cerrar llave"/>
          <p:cNvSpPr/>
          <p:nvPr/>
        </p:nvSpPr>
        <p:spPr>
          <a:xfrm>
            <a:off x="5732512" y="4725144"/>
            <a:ext cx="216024" cy="8640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19 CuadroTexto"/>
          <p:cNvSpPr txBox="1"/>
          <p:nvPr/>
        </p:nvSpPr>
        <p:spPr>
          <a:xfrm>
            <a:off x="6092552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60%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68144" y="242479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≈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504" y="260648"/>
            <a:ext cx="562500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4400" dirty="0" smtClean="0"/>
              <a:t>NPAS (NHS): 2003-2009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30011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2" grpId="0" animBg="1"/>
      <p:bldP spid="14" grpId="0"/>
      <p:bldP spid="19" grpId="0" animBg="1"/>
      <p:bldP spid="2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2736"/>
            <a:ext cx="7632848" cy="5087519"/>
          </a:xfrm>
        </p:spPr>
        <p:txBody>
          <a:bodyPr>
            <a:normAutofit/>
          </a:bodyPr>
          <a:lstStyle/>
          <a:p>
            <a:pPr lvl="2"/>
            <a:r>
              <a:rPr lang="ca-ES" sz="2800" dirty="0" smtClean="0"/>
              <a:t>A </a:t>
            </a:r>
            <a:r>
              <a:rPr lang="ca-ES" sz="2800" dirty="0" err="1" smtClean="0"/>
              <a:t>nivel</a:t>
            </a:r>
            <a:r>
              <a:rPr lang="ca-ES" sz="2800" dirty="0" smtClean="0"/>
              <a:t> </a:t>
            </a:r>
            <a:r>
              <a:rPr lang="ca-ES" sz="2800" dirty="0" err="1" smtClean="0"/>
              <a:t>ambulatorio</a:t>
            </a:r>
            <a:r>
              <a:rPr lang="ca-ES" sz="2800" dirty="0" smtClean="0"/>
              <a:t> </a:t>
            </a:r>
          </a:p>
          <a:p>
            <a:pPr lvl="2"/>
            <a:r>
              <a:rPr lang="ca-ES" sz="2800" dirty="0" smtClean="0"/>
              <a:t>A </a:t>
            </a:r>
            <a:r>
              <a:rPr lang="ca-ES" sz="2800" dirty="0" err="1" smtClean="0"/>
              <a:t>nivel</a:t>
            </a:r>
            <a:r>
              <a:rPr lang="ca-ES" sz="2800" dirty="0" smtClean="0"/>
              <a:t> </a:t>
            </a:r>
            <a:r>
              <a:rPr lang="ca-ES" sz="2800" dirty="0" err="1" smtClean="0"/>
              <a:t>hospitalario</a:t>
            </a:r>
            <a:endParaRPr lang="ca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-5680"/>
            <a:ext cx="2048124" cy="17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38501"/>
            <a:ext cx="1454895" cy="83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8501"/>
            <a:ext cx="1316010" cy="83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oblada"/>
          <p:cNvSpPr/>
          <p:nvPr/>
        </p:nvSpPr>
        <p:spPr>
          <a:xfrm>
            <a:off x="3059832" y="3342484"/>
            <a:ext cx="1224136" cy="5878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3261966"/>
            <a:ext cx="1250631" cy="80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21" y="5142684"/>
            <a:ext cx="1000150" cy="12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74" y="5485683"/>
            <a:ext cx="1650602" cy="92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4" y="5318214"/>
            <a:ext cx="2063130" cy="103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Flecha doblada"/>
          <p:cNvSpPr/>
          <p:nvPr/>
        </p:nvSpPr>
        <p:spPr>
          <a:xfrm rot="10800000">
            <a:off x="6405476" y="5413675"/>
            <a:ext cx="1224136" cy="5362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1" name="20 Flecha doblada"/>
          <p:cNvSpPr/>
          <p:nvPr/>
        </p:nvSpPr>
        <p:spPr>
          <a:xfrm>
            <a:off x="6137002" y="3342484"/>
            <a:ext cx="1224136" cy="5878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2" name="21 Flecha doblada"/>
          <p:cNvSpPr/>
          <p:nvPr/>
        </p:nvSpPr>
        <p:spPr>
          <a:xfrm rot="5400000">
            <a:off x="7751229" y="4371929"/>
            <a:ext cx="891592" cy="382797"/>
          </a:xfrm>
          <a:prstGeom prst="bentArrow">
            <a:avLst>
              <a:gd name="adj1" fmla="val 3957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3" name="22 Flecha doblada"/>
          <p:cNvSpPr/>
          <p:nvPr/>
        </p:nvSpPr>
        <p:spPr>
          <a:xfrm rot="10800000">
            <a:off x="3065562" y="5565876"/>
            <a:ext cx="1224136" cy="5362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16200000">
            <a:off x="1265241" y="4361987"/>
            <a:ext cx="1025153" cy="5362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83768" y="4566458"/>
            <a:ext cx="46229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a-ES" dirty="0"/>
              <a:t>CIRCUITO DE UTILIZACIÓN DEL MEDICAMENTO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31640" y="288236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Prescripción</a:t>
            </a:r>
            <a:endParaRPr lang="ca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812360" y="646436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Dispensación</a:t>
            </a:r>
            <a:endParaRPr lang="ca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308304" y="2872500"/>
            <a:ext cx="1354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 smtClean="0"/>
              <a:t>Almacenamiento</a:t>
            </a:r>
            <a:endParaRPr lang="ca-ES" sz="12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355977" y="2893395"/>
            <a:ext cx="178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err="1" smtClean="0"/>
              <a:t>Transcripción</a:t>
            </a:r>
            <a:r>
              <a:rPr lang="ca-ES" sz="1200" dirty="0" smtClean="0"/>
              <a:t>/</a:t>
            </a:r>
            <a:r>
              <a:rPr lang="ca-ES" sz="1200" dirty="0" err="1" smtClean="0"/>
              <a:t>validación</a:t>
            </a:r>
            <a:endParaRPr lang="ca-ES" sz="12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64937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 smtClean="0"/>
              <a:t>Seguimiento</a:t>
            </a:r>
            <a:endParaRPr lang="ca-ES" sz="12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932040" y="6536377"/>
            <a:ext cx="1263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err="1" smtClean="0"/>
              <a:t>Administración</a:t>
            </a: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39958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4" grpId="0" animBg="1"/>
      <p:bldP spid="1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02465" y="2492896"/>
            <a:ext cx="833907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 PRESCRIPCION</a:t>
            </a:r>
            <a:endParaRPr lang="es-ES" sz="9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99" y="486916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1360</Words>
  <Application>Microsoft Office PowerPoint</Application>
  <PresentationFormat>Presentación en pantalla (4:3)</PresentationFormat>
  <Paragraphs>212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PREVENCIÓN DE ERRORES DE MEDICACIÓN 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PREVENCIÓN DE ERRORES DE MEDICACIÓN : INSULINA</dc:title>
  <dc:creator>Ana Ayestarán</dc:creator>
  <cp:lastModifiedBy>Ana Ayestarán</cp:lastModifiedBy>
  <cp:revision>104</cp:revision>
  <dcterms:created xsi:type="dcterms:W3CDTF">2016-10-04T18:01:35Z</dcterms:created>
  <dcterms:modified xsi:type="dcterms:W3CDTF">2016-10-12T23:04:58Z</dcterms:modified>
</cp:coreProperties>
</file>